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EFD35-FBBC-4751-B68A-FBF97589D810}" type="datetimeFigureOut">
              <a:rPr lang="tr-TR" smtClean="0"/>
              <a:t>2.07.2023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45EFA-3BA7-43D9-AC7B-D181F58B9C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0800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C7CCD-BE63-4BB0-A2C4-B95FD152C11E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05302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/>
              <a:t>Anne sütü ile beslenen bebeklerin zihinsel gelişimleri daha iyi. IQ üzerine bu olumlu etki  özellikle genetik olarak bazı </a:t>
            </a:r>
            <a:r>
              <a:rPr lang="tr-TR" dirty="0" err="1"/>
              <a:t>metabolik</a:t>
            </a:r>
            <a:r>
              <a:rPr lang="tr-TR" dirty="0"/>
              <a:t> farklılığı olanlarda daha belirgin ortaya çıkmakta. Bu durum anne sütünün </a:t>
            </a:r>
            <a:r>
              <a:rPr lang="tr-TR" dirty="0" err="1"/>
              <a:t>nutrigenomik</a:t>
            </a:r>
            <a:r>
              <a:rPr lang="tr-TR" dirty="0"/>
              <a:t> özelliklerinin de olduğunu göstermektedir. (</a:t>
            </a:r>
            <a:r>
              <a:rPr lang="tr-TR" dirty="0" err="1"/>
              <a:t>Caspi</a:t>
            </a:r>
            <a:r>
              <a:rPr lang="tr-TR" dirty="0"/>
              <a:t> A, et al. </a:t>
            </a:r>
            <a:r>
              <a:rPr lang="tr-TR" dirty="0" err="1"/>
              <a:t>Moderation</a:t>
            </a:r>
            <a:r>
              <a:rPr lang="tr-TR" dirty="0"/>
              <a:t> of </a:t>
            </a:r>
            <a:r>
              <a:rPr lang="tr-TR" dirty="0" err="1"/>
              <a:t>breastfeeding</a:t>
            </a:r>
            <a:r>
              <a:rPr lang="tr-TR" dirty="0"/>
              <a:t> </a:t>
            </a:r>
            <a:r>
              <a:rPr lang="tr-TR" dirty="0" err="1"/>
              <a:t>effects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IQ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genetic</a:t>
            </a:r>
            <a:r>
              <a:rPr lang="tr-TR" dirty="0"/>
              <a:t> </a:t>
            </a:r>
            <a:r>
              <a:rPr lang="tr-TR" dirty="0" err="1"/>
              <a:t>variation</a:t>
            </a:r>
            <a:r>
              <a:rPr lang="tr-TR" dirty="0"/>
              <a:t> in </a:t>
            </a:r>
            <a:r>
              <a:rPr lang="tr-TR" dirty="0" err="1"/>
              <a:t>fatty</a:t>
            </a:r>
            <a:r>
              <a:rPr lang="tr-TR" dirty="0"/>
              <a:t> </a:t>
            </a:r>
            <a:r>
              <a:rPr lang="tr-TR" dirty="0" err="1"/>
              <a:t>acid</a:t>
            </a:r>
            <a:r>
              <a:rPr lang="tr-TR" dirty="0"/>
              <a:t> </a:t>
            </a:r>
            <a:r>
              <a:rPr lang="tr-TR" dirty="0" err="1"/>
              <a:t>metabolism</a:t>
            </a:r>
            <a:r>
              <a:rPr lang="tr-TR" dirty="0"/>
              <a:t>. </a:t>
            </a:r>
            <a:r>
              <a:rPr lang="tr-TR" dirty="0" err="1"/>
              <a:t>Proceedings</a:t>
            </a:r>
            <a:r>
              <a:rPr lang="tr-TR" dirty="0"/>
              <a:t> of </a:t>
            </a:r>
            <a:r>
              <a:rPr lang="tr-TR" dirty="0" err="1"/>
              <a:t>National</a:t>
            </a:r>
            <a:r>
              <a:rPr lang="tr-TR" dirty="0"/>
              <a:t> Academy of </a:t>
            </a:r>
            <a:r>
              <a:rPr lang="tr-TR" dirty="0" err="1"/>
              <a:t>Science</a:t>
            </a:r>
            <a:r>
              <a:rPr lang="tr-TR" dirty="0"/>
              <a:t> 2007;104:18860-18865.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C7CCD-BE63-4BB0-A2C4-B95FD152C11E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20382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C7CCD-BE63-4BB0-A2C4-B95FD152C11E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19136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Emzirmenin bebek ve annesi için önemli psikolojik yararları vardır. Doğumdan hemen sonraki yakın temas anne ile bebek arasında yakın ve sevgi dolu bir ilişki kurmayı kolaylaştırır.. Bu sürece bağlanma (</a:t>
            </a:r>
            <a:r>
              <a:rPr lang="tr-TR" dirty="0" err="1"/>
              <a:t>bonding</a:t>
            </a:r>
            <a:r>
              <a:rPr lang="tr-TR" dirty="0"/>
              <a:t>) denir. Bebekler doğumdan hemen sonra annelerinin yanına alınır ve emzirilirlerse az ağlarlar ve daha hızlı gelişebilirler. Ayrıca emziren anneler daha şefkatli olurlar ve bebeklerini terk etme ya</a:t>
            </a:r>
            <a:r>
              <a:rPr lang="tr-TR" baseline="0" dirty="0"/>
              <a:t> da hırpalama olasılıkları daha düşüktür</a:t>
            </a:r>
            <a:r>
              <a:rPr lang="tr-TR" baseline="0" dirty="0" smtClean="0"/>
              <a:t>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C7CCD-BE63-4BB0-A2C4-B95FD152C11E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88292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D1FAFF-1F6B-4FDE-B8CC-EAA14FBCF828}" type="slidenum">
              <a:rPr lang="tr-TR" smtClean="0"/>
              <a:pPr/>
              <a:t>15</a:t>
            </a:fld>
            <a:endParaRPr lang="tr-TR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dirty="0"/>
              <a:t>Yoğun</a:t>
            </a:r>
            <a:r>
              <a:rPr lang="tr-TR" sz="1200" baseline="0" dirty="0"/>
              <a:t> kıvamda,</a:t>
            </a:r>
            <a:r>
              <a:rPr lang="tr-TR" sz="1200" dirty="0"/>
              <a:t> açık renkten altın sarısı renge kadar..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dirty="0"/>
              <a:t> İlk günler için miktarın az olmasıyla gelişmemiş yeni doğan böbreğine </a:t>
            </a:r>
            <a:r>
              <a:rPr lang="tr-TR" sz="1200" dirty="0" smtClean="0"/>
              <a:t>uygundur</a:t>
            </a:r>
            <a:endParaRPr lang="tr-TR" sz="1200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C69DB6-5582-453B-8C63-6325DAE89D7B}" type="slidenum">
              <a:rPr lang="tr-TR" smtClean="0"/>
              <a:pPr/>
              <a:t>16</a:t>
            </a:fld>
            <a:endParaRPr lang="tr-TR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baseline="0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/>
              <a:t>Kısa süre</a:t>
            </a:r>
            <a:r>
              <a:rPr lang="tr-TR" baseline="0" dirty="0" smtClean="0"/>
              <a:t> memede kalıp sık beslenen bebekler son sütü alamadıkları için doygunluk hissine ulaşamazlar…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C7CCD-BE63-4BB0-A2C4-B95FD152C11E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15367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B1DCC6-4043-45EE-A60C-A5270A4CA907}" type="slidenum">
              <a:rPr lang="tr-TR" smtClean="0"/>
              <a:pPr/>
              <a:t>18</a:t>
            </a:fld>
            <a:endParaRPr lang="tr-TR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59D3B8-65BC-4CAE-8688-F54D0BBC43CB}" type="slidenum">
              <a:rPr lang="tr-TR" smtClean="0"/>
              <a:pPr/>
              <a:t>19</a:t>
            </a:fld>
            <a:endParaRPr lang="tr-TR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C7CCD-BE63-4BB0-A2C4-B95FD152C11E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4285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7108A2-722E-4F25-985E-A5422195A141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C7CCD-BE63-4BB0-A2C4-B95FD152C11E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98485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C7CCD-BE63-4BB0-A2C4-B95FD152C11E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66983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C7CCD-BE63-4BB0-A2C4-B95FD152C11E}" type="slidenum">
              <a:rPr lang="tr-TR" smtClean="0"/>
              <a:pPr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43870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A9ED9F-063D-4438-88A7-6BF00ADDECBC}" type="slidenum">
              <a:rPr lang="tr-TR" smtClean="0"/>
              <a:pPr/>
              <a:t>24</a:t>
            </a:fld>
            <a:endParaRPr lang="tr-TR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C7CCD-BE63-4BB0-A2C4-B95FD152C11E}" type="slidenum">
              <a:rPr lang="tr-TR" smtClean="0"/>
              <a:pPr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67196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6B2ABE-173B-4EAD-B429-FCD3F3378535}" type="slidenum">
              <a:rPr lang="tr-TR" smtClean="0"/>
              <a:pPr/>
              <a:t>26</a:t>
            </a:fld>
            <a:endParaRPr lang="tr-TR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16C4F6-F4B4-4FD3-AE74-4A1028357EDB}" type="slidenum">
              <a:rPr lang="tr-TR" smtClean="0"/>
              <a:pPr/>
              <a:t>27</a:t>
            </a:fld>
            <a:endParaRPr lang="tr-TR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047C49-DB8A-4D71-B33E-A894902F8D3B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tr-TR" sz="24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C7CCD-BE63-4BB0-A2C4-B95FD152C11E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4187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725473-8BF9-4EA7-9101-8D790DB909D8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C7CCD-BE63-4BB0-A2C4-B95FD152C11E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9586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E1DC-7C7B-45C5-800C-7E6400796DC3}" type="datetimeFigureOut">
              <a:rPr lang="tr-TR" smtClean="0"/>
              <a:t>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122C-AE58-4D31-A6CF-138CCE727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3272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E1DC-7C7B-45C5-800C-7E6400796DC3}" type="datetimeFigureOut">
              <a:rPr lang="tr-TR" smtClean="0"/>
              <a:t>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122C-AE58-4D31-A6CF-138CCE727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5452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E1DC-7C7B-45C5-800C-7E6400796DC3}" type="datetimeFigureOut">
              <a:rPr lang="tr-TR" smtClean="0"/>
              <a:t>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122C-AE58-4D31-A6CF-138CCE727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9611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E1DC-7C7B-45C5-800C-7E6400796DC3}" type="datetimeFigureOut">
              <a:rPr lang="tr-TR" smtClean="0"/>
              <a:t>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122C-AE58-4D31-A6CF-138CCE727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131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E1DC-7C7B-45C5-800C-7E6400796DC3}" type="datetimeFigureOut">
              <a:rPr lang="tr-TR" smtClean="0"/>
              <a:t>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122C-AE58-4D31-A6CF-138CCE727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8491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E1DC-7C7B-45C5-800C-7E6400796DC3}" type="datetimeFigureOut">
              <a:rPr lang="tr-TR" smtClean="0"/>
              <a:t>2.07.2023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122C-AE58-4D31-A6CF-138CCE727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734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E1DC-7C7B-45C5-800C-7E6400796DC3}" type="datetimeFigureOut">
              <a:rPr lang="tr-TR" smtClean="0"/>
              <a:t>2.07.2023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122C-AE58-4D31-A6CF-138CCE727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3102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E1DC-7C7B-45C5-800C-7E6400796DC3}" type="datetimeFigureOut">
              <a:rPr lang="tr-TR" smtClean="0"/>
              <a:t>2.07.2023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122C-AE58-4D31-A6CF-138CCE727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9911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E1DC-7C7B-45C5-800C-7E6400796DC3}" type="datetimeFigureOut">
              <a:rPr lang="tr-TR" smtClean="0"/>
              <a:t>2.07.2023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122C-AE58-4D31-A6CF-138CCE727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9764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E1DC-7C7B-45C5-800C-7E6400796DC3}" type="datetimeFigureOut">
              <a:rPr lang="tr-TR" smtClean="0"/>
              <a:t>2.07.2023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122C-AE58-4D31-A6CF-138CCE727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565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E1DC-7C7B-45C5-800C-7E6400796DC3}" type="datetimeFigureOut">
              <a:rPr lang="tr-TR" smtClean="0"/>
              <a:t>2.07.2023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122C-AE58-4D31-A6CF-138CCE727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915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t="1000" r="-34000"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124761"/>
            <a:ext cx="742720" cy="686327"/>
          </a:xfrm>
          <a:prstGeom prst="rect">
            <a:avLst/>
          </a:prstGeom>
        </p:spPr>
      </p:pic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3E1DC-7C7B-45C5-800C-7E6400796DC3}" type="datetimeFigureOut">
              <a:rPr lang="tr-TR" smtClean="0"/>
              <a:t>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dirty="0" smtClean="0"/>
              <a:t>TC Sağlık Bakanlığı</a:t>
            </a:r>
          </a:p>
          <a:p>
            <a:r>
              <a:rPr lang="tr-TR" dirty="0" smtClean="0"/>
              <a:t>Halk Sağlığı Genel Müdürlüğü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9122C-AE58-4D31-A6CF-138CCE727786}" type="slidenum">
              <a:rPr lang="tr-TR" smtClean="0"/>
              <a:t>‹#›</a:t>
            </a:fld>
            <a:endParaRPr lang="tr-TR" dirty="0"/>
          </a:p>
        </p:txBody>
      </p:sp>
      <p:pic>
        <p:nvPicPr>
          <p:cNvPr id="7" name="6 Resim" descr="HSGM-LOGO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179512" y="116632"/>
            <a:ext cx="658975" cy="7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167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11560" y="3931154"/>
            <a:ext cx="7772400" cy="1470025"/>
          </a:xfrm>
        </p:spPr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ANNE SÜTÜNÜN ÖNEMİ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1</a:t>
            </a:fld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484784"/>
            <a:ext cx="6886575" cy="2419350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2483768" y="344947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5 OCAK DEVLET HASTANESİ</a:t>
            </a:r>
            <a:endParaRPr lang="tr-TR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38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tr-TR" dirty="0"/>
              <a:t>Anne sütü ile beslenmenin yararları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67225" y="1844824"/>
            <a:ext cx="4906888" cy="370100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2400" dirty="0"/>
              <a:t>Çene ve dişlerde kapanma bozuklukları daha az görülür.</a:t>
            </a:r>
          </a:p>
          <a:p>
            <a:r>
              <a:rPr lang="tr-TR" sz="2400" dirty="0"/>
              <a:t>Emzirme 12 aya kadar </a:t>
            </a:r>
            <a:r>
              <a:rPr lang="tr-TR" sz="2400" dirty="0">
                <a:solidFill>
                  <a:srgbClr val="FF0000"/>
                </a:solidFill>
              </a:rPr>
              <a:t>diş çürüklerinden korur.</a:t>
            </a:r>
          </a:p>
          <a:p>
            <a:r>
              <a:rPr lang="tr-TR" sz="2400" dirty="0"/>
              <a:t>&gt;12 aydan sonra ise oluşan diş çürüklerine günlük alınan şeker miktarı veya oral hijyenin neden olabileceği düşünülmektedir.</a:t>
            </a:r>
          </a:p>
          <a:p>
            <a:endParaRPr lang="tr-TR" sz="1400" dirty="0"/>
          </a:p>
          <a:p>
            <a:endParaRPr lang="tr-TR" sz="1400" dirty="0"/>
          </a:p>
        </p:txBody>
      </p:sp>
      <p:pic>
        <p:nvPicPr>
          <p:cNvPr id="9" name="Picture 4" descr="bitingfailure and pacifier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 l="1818" t="4930" r="3636" b="3858"/>
          <a:stretch>
            <a:fillRect/>
          </a:stretch>
        </p:blipFill>
        <p:spPr bwMode="auto">
          <a:xfrm>
            <a:off x="5508104" y="2420888"/>
            <a:ext cx="2954131" cy="2664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436054" y="5959152"/>
            <a:ext cx="64807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 err="1"/>
              <a:t>Breastfeeding</a:t>
            </a:r>
            <a:r>
              <a:rPr lang="tr-TR" sz="1400" dirty="0"/>
              <a:t> </a:t>
            </a:r>
            <a:r>
              <a:rPr lang="tr-TR" sz="1400" dirty="0" err="1"/>
              <a:t>and</a:t>
            </a:r>
            <a:r>
              <a:rPr lang="tr-TR" sz="1400" dirty="0"/>
              <a:t> </a:t>
            </a:r>
            <a:r>
              <a:rPr lang="tr-TR" sz="1400" dirty="0" err="1"/>
              <a:t>dental</a:t>
            </a:r>
            <a:r>
              <a:rPr lang="tr-TR" sz="1400" dirty="0"/>
              <a:t> </a:t>
            </a:r>
            <a:r>
              <a:rPr lang="tr-TR" sz="1400" dirty="0" err="1"/>
              <a:t>caries</a:t>
            </a:r>
            <a:r>
              <a:rPr lang="tr-TR" sz="1400" dirty="0"/>
              <a:t>, </a:t>
            </a:r>
            <a:r>
              <a:rPr lang="tr-TR" sz="1400" dirty="0" err="1"/>
              <a:t>Tham</a:t>
            </a:r>
            <a:r>
              <a:rPr lang="tr-TR" sz="1400" dirty="0"/>
              <a:t> et al., </a:t>
            </a:r>
            <a:r>
              <a:rPr lang="tr-TR" sz="1400" dirty="0" err="1"/>
              <a:t>Acta</a:t>
            </a:r>
            <a:r>
              <a:rPr lang="tr-TR" sz="1400" dirty="0"/>
              <a:t> </a:t>
            </a:r>
            <a:r>
              <a:rPr lang="tr-TR" sz="1400" dirty="0" err="1"/>
              <a:t>Pædiatrica</a:t>
            </a:r>
            <a:r>
              <a:rPr lang="tr-TR" sz="1400" dirty="0"/>
              <a:t> 2015 104, pp.62–84 </a:t>
            </a:r>
          </a:p>
        </p:txBody>
      </p:sp>
    </p:spTree>
    <p:extLst>
      <p:ext uri="{BB962C8B-B14F-4D97-AF65-F5344CB8AC3E}">
        <p14:creationId xmlns:p14="http://schemas.microsoft.com/office/powerpoint/2010/main" val="70615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/>
          <a:lstStyle/>
          <a:p>
            <a:pPr lvl="0">
              <a:defRPr/>
            </a:pPr>
            <a:r>
              <a:rPr lang="tr-TR" dirty="0"/>
              <a:t>Anne sütü ile beslenmenin yararları</a:t>
            </a:r>
          </a:p>
        </p:txBody>
      </p:sp>
      <p:sp>
        <p:nvSpPr>
          <p:cNvPr id="19459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05553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tr-TR" sz="2400" dirty="0" smtClean="0"/>
          </a:p>
          <a:p>
            <a:r>
              <a:rPr lang="tr-TR" sz="2400" dirty="0" smtClean="0"/>
              <a:t>Anne </a:t>
            </a:r>
            <a:r>
              <a:rPr lang="tr-TR" sz="2400" dirty="0"/>
              <a:t>sütü ile beslenen çocukların  ileri yaşlarda  zeka testlerinde, okul hayatında daha başarılı oldukları</a:t>
            </a:r>
          </a:p>
          <a:p>
            <a:pPr>
              <a:defRPr/>
            </a:pPr>
            <a:r>
              <a:rPr lang="tr-TR" sz="2400" dirty="0"/>
              <a:t>Toplam anne sütü ile beslenme süresi arttıkça erişkin yaşta erişilen </a:t>
            </a:r>
            <a:r>
              <a:rPr lang="tr-TR" sz="2400" dirty="0">
                <a:solidFill>
                  <a:srgbClr val="FF0000"/>
                </a:solidFill>
              </a:rPr>
              <a:t>IQ ya da EQ daha yüksek </a:t>
            </a:r>
            <a:r>
              <a:rPr lang="tr-TR" sz="2400" dirty="0"/>
              <a:t>olduğu gözlenmiştir.</a:t>
            </a:r>
          </a:p>
          <a:p>
            <a:endParaRPr lang="tr-TR" sz="2400" dirty="0"/>
          </a:p>
          <a:p>
            <a:pPr marL="0" indent="0" algn="ctr">
              <a:buNone/>
            </a:pPr>
            <a:r>
              <a:rPr lang="tr-TR" sz="2400" dirty="0" smtClean="0"/>
              <a:t>Yapılan </a:t>
            </a:r>
            <a:r>
              <a:rPr lang="tr-TR" sz="2400" dirty="0"/>
              <a:t>meta-analiz sonucunda; </a:t>
            </a:r>
          </a:p>
          <a:p>
            <a:pPr marL="0" indent="0">
              <a:buNone/>
            </a:pPr>
            <a:r>
              <a:rPr lang="tr-TR" sz="2400" dirty="0"/>
              <a:t>        Emzirme               Zeka testlerinde performans (3.44 puan)</a:t>
            </a:r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337200" y="5967317"/>
            <a:ext cx="65527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r>
              <a:rPr lang="tr-TR" sz="1400" dirty="0" err="1"/>
              <a:t>Breastfeeding</a:t>
            </a:r>
            <a:r>
              <a:rPr lang="tr-TR" sz="1400" dirty="0"/>
              <a:t> </a:t>
            </a:r>
            <a:r>
              <a:rPr lang="tr-TR" sz="1400" dirty="0" err="1"/>
              <a:t>and</a:t>
            </a:r>
            <a:r>
              <a:rPr lang="tr-TR" sz="1400" dirty="0"/>
              <a:t> </a:t>
            </a:r>
            <a:r>
              <a:rPr lang="tr-TR" sz="1400" dirty="0" err="1"/>
              <a:t>intelligence</a:t>
            </a:r>
            <a:r>
              <a:rPr lang="tr-TR" sz="1400" dirty="0"/>
              <a:t>, </a:t>
            </a:r>
            <a:r>
              <a:rPr lang="tr-TR" sz="1400" dirty="0" err="1"/>
              <a:t>Horta</a:t>
            </a:r>
            <a:r>
              <a:rPr lang="tr-TR" sz="1400" dirty="0"/>
              <a:t> et al., </a:t>
            </a:r>
            <a:r>
              <a:rPr lang="tr-TR" sz="1400" dirty="0" err="1"/>
              <a:t>Acta</a:t>
            </a:r>
            <a:r>
              <a:rPr lang="tr-TR" sz="1400" dirty="0"/>
              <a:t> </a:t>
            </a:r>
            <a:r>
              <a:rPr lang="tr-TR" sz="1400" dirty="0" err="1"/>
              <a:t>Pædiatrica</a:t>
            </a:r>
            <a:r>
              <a:rPr lang="tr-TR" sz="1400" dirty="0"/>
              <a:t> 2015 104, pp.14–19  </a:t>
            </a:r>
          </a:p>
        </p:txBody>
      </p:sp>
      <p:sp>
        <p:nvSpPr>
          <p:cNvPr id="3" name="Sol Sağ Ok 2"/>
          <p:cNvSpPr/>
          <p:nvPr/>
        </p:nvSpPr>
        <p:spPr>
          <a:xfrm>
            <a:off x="2339752" y="4683813"/>
            <a:ext cx="720080" cy="1800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Yukarı Ok 3"/>
          <p:cNvSpPr/>
          <p:nvPr/>
        </p:nvSpPr>
        <p:spPr>
          <a:xfrm>
            <a:off x="7380312" y="4005064"/>
            <a:ext cx="432048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876088" y="5517232"/>
            <a:ext cx="2199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dirty="0"/>
              <a:t> 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821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97539" y="548680"/>
            <a:ext cx="8229600" cy="1143000"/>
          </a:xfrm>
        </p:spPr>
        <p:txBody>
          <a:bodyPr/>
          <a:lstStyle/>
          <a:p>
            <a:r>
              <a:rPr lang="tr-TR" dirty="0"/>
              <a:t>Anne sütü ile beslenmenin yararları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17300" y="1628800"/>
            <a:ext cx="8229600" cy="3629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tr-TR" sz="2600" dirty="0" smtClean="0"/>
          </a:p>
          <a:p>
            <a:r>
              <a:rPr lang="tr-TR" sz="2600" dirty="0" smtClean="0"/>
              <a:t>Emzirmenin </a:t>
            </a:r>
            <a:r>
              <a:rPr lang="tr-TR" sz="2600" dirty="0" err="1"/>
              <a:t>nöromotor</a:t>
            </a:r>
            <a:r>
              <a:rPr lang="tr-TR" sz="2600" dirty="0"/>
              <a:t> gelişmede önemli rol oynadığı </a:t>
            </a:r>
            <a:r>
              <a:rPr lang="tr-TR" sz="2600" dirty="0" smtClean="0"/>
              <a:t>bildirilmiştir</a:t>
            </a:r>
            <a:endParaRPr lang="tr-TR" sz="2600" dirty="0"/>
          </a:p>
          <a:p>
            <a:r>
              <a:rPr lang="tr-TR" sz="2400" dirty="0" smtClean="0"/>
              <a:t>Anne </a:t>
            </a:r>
            <a:r>
              <a:rPr lang="tr-TR" sz="2400" dirty="0"/>
              <a:t>sütü ile beslenme süresi </a:t>
            </a:r>
            <a:r>
              <a:rPr lang="tr-TR" sz="2400" dirty="0" smtClean="0"/>
              <a:t>arttıkça, dört </a:t>
            </a:r>
            <a:r>
              <a:rPr lang="tr-TR" sz="2400" dirty="0"/>
              <a:t>yaştaki hiperaktivite skoru azalır     </a:t>
            </a:r>
          </a:p>
          <a:p>
            <a:r>
              <a:rPr lang="tr-TR" sz="2400" dirty="0" smtClean="0"/>
              <a:t>Sosyal </a:t>
            </a:r>
            <a:r>
              <a:rPr lang="tr-TR" sz="2400" dirty="0"/>
              <a:t>yetenek skoru artar</a:t>
            </a:r>
            <a:endParaRPr lang="tr-TR" sz="2400" b="1" dirty="0"/>
          </a:p>
          <a:p>
            <a:pPr marL="457200" lvl="1" indent="0">
              <a:buNone/>
            </a:pPr>
            <a:r>
              <a:rPr lang="tr-TR" sz="2400" dirty="0" smtClean="0"/>
              <a:t>-500 </a:t>
            </a:r>
            <a:r>
              <a:rPr lang="tr-TR" sz="2400" dirty="0"/>
              <a:t>çocuk, 4 yıllık izlem (prospektif) </a:t>
            </a:r>
            <a:r>
              <a:rPr lang="tr-TR" sz="2400" dirty="0" smtClean="0"/>
              <a:t>çalışması</a:t>
            </a:r>
            <a:endParaRPr lang="tr-TR" sz="2400" dirty="0"/>
          </a:p>
          <a:p>
            <a:pPr marL="457200" lvl="1" indent="0">
              <a:buNone/>
            </a:pPr>
            <a:endParaRPr lang="tr-TR" sz="1800" dirty="0"/>
          </a:p>
          <a:p>
            <a:pPr marL="457200" lvl="1" indent="0">
              <a:buNone/>
            </a:pPr>
            <a:endParaRPr lang="tr-TR" sz="1800" dirty="0"/>
          </a:p>
          <a:p>
            <a:endParaRPr lang="tr-TR" dirty="0"/>
          </a:p>
        </p:txBody>
      </p:sp>
      <p:pic>
        <p:nvPicPr>
          <p:cNvPr id="5122" name="Picture 2" descr="C:\Users\ceren.armut1\Desktop\Cartoon-boy-02-Vector-2045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5564" y="4077072"/>
            <a:ext cx="1490842" cy="1106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396413" y="5824587"/>
            <a:ext cx="7419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1400" dirty="0" err="1"/>
              <a:t>Julvez</a:t>
            </a:r>
            <a:r>
              <a:rPr lang="en-US" sz="1400" dirty="0"/>
              <a:t> j, </a:t>
            </a:r>
            <a:r>
              <a:rPr lang="tr-TR" sz="1400" dirty="0"/>
              <a:t>et al </a:t>
            </a:r>
            <a:r>
              <a:rPr lang="en-US" sz="1400" dirty="0"/>
              <a:t>attention </a:t>
            </a:r>
            <a:r>
              <a:rPr lang="en-US" sz="1400" dirty="0" err="1"/>
              <a:t>behaviour</a:t>
            </a:r>
            <a:r>
              <a:rPr lang="en-US" sz="1400" dirty="0"/>
              <a:t> and hyperactivity at age 4 and duration of breast-feeding. </a:t>
            </a:r>
            <a:r>
              <a:rPr lang="en-US" sz="1400" dirty="0" err="1"/>
              <a:t>Acta</a:t>
            </a:r>
            <a:r>
              <a:rPr lang="en-US" sz="1400" dirty="0"/>
              <a:t> </a:t>
            </a:r>
            <a:r>
              <a:rPr lang="en-US" sz="1400" dirty="0" err="1"/>
              <a:t>paediatr</a:t>
            </a:r>
            <a:r>
              <a:rPr lang="en-US" sz="1400" dirty="0"/>
              <a:t>. 2007 jun;96(6):842-7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729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Yuvarlatılmış Dikdörtgen 14"/>
          <p:cNvSpPr/>
          <p:nvPr/>
        </p:nvSpPr>
        <p:spPr>
          <a:xfrm>
            <a:off x="4798785" y="4581128"/>
            <a:ext cx="3877671" cy="1200329"/>
          </a:xfrm>
          <a:prstGeom prst="roundRect">
            <a:avLst>
              <a:gd name="adj" fmla="val 2216"/>
            </a:avLst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2400" dirty="0"/>
              <a:t>Uzun süre emzirme ile </a:t>
            </a:r>
            <a:r>
              <a:rPr lang="tr-TR" sz="2400" dirty="0" err="1"/>
              <a:t>over</a:t>
            </a:r>
            <a:r>
              <a:rPr lang="tr-TR" sz="2400" dirty="0"/>
              <a:t> </a:t>
            </a:r>
          </a:p>
          <a:p>
            <a:r>
              <a:rPr lang="tr-TR" sz="2400" dirty="0"/>
              <a:t>kanseri riski arasında %30 </a:t>
            </a:r>
          </a:p>
          <a:p>
            <a:r>
              <a:rPr lang="tr-TR" sz="2400" dirty="0"/>
              <a:t>azalma </a:t>
            </a:r>
          </a:p>
        </p:txBody>
      </p:sp>
      <p:sp>
        <p:nvSpPr>
          <p:cNvPr id="2" name="Dikdörtgen 1"/>
          <p:cNvSpPr/>
          <p:nvPr/>
        </p:nvSpPr>
        <p:spPr>
          <a:xfrm>
            <a:off x="718172" y="1291113"/>
            <a:ext cx="781426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endParaRPr lang="tr-TR" sz="2600" dirty="0"/>
          </a:p>
          <a:p>
            <a:pPr marL="457200" indent="-457200">
              <a:buFont typeface="Arial" pitchFamily="34" charset="0"/>
              <a:buChar char="•"/>
            </a:pPr>
            <a:endParaRPr lang="tr-TR" sz="2600" dirty="0"/>
          </a:p>
          <a:p>
            <a:pPr algn="ctr"/>
            <a:r>
              <a:rPr lang="tr-TR" sz="2600" dirty="0"/>
              <a:t>  </a:t>
            </a:r>
          </a:p>
          <a:p>
            <a:pPr algn="ctr"/>
            <a:r>
              <a:rPr lang="tr-TR" sz="2600" dirty="0"/>
              <a:t> </a:t>
            </a:r>
          </a:p>
          <a:p>
            <a:endParaRPr lang="tr-TR" sz="2600" dirty="0"/>
          </a:p>
        </p:txBody>
      </p:sp>
      <p:sp>
        <p:nvSpPr>
          <p:cNvPr id="4" name="Şeritli Sağ Ok 3"/>
          <p:cNvSpPr/>
          <p:nvPr/>
        </p:nvSpPr>
        <p:spPr>
          <a:xfrm rot="5400000">
            <a:off x="2159731" y="3825045"/>
            <a:ext cx="648074" cy="43204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title"/>
          </p:nvPr>
        </p:nvSpPr>
        <p:spPr>
          <a:xfrm>
            <a:off x="446856" y="476672"/>
            <a:ext cx="8229600" cy="1143000"/>
          </a:xfrm>
        </p:spPr>
        <p:txBody>
          <a:bodyPr/>
          <a:lstStyle/>
          <a:p>
            <a:r>
              <a:rPr lang="tr-TR" dirty="0" smtClean="0"/>
              <a:t>Emzirmenin </a:t>
            </a:r>
            <a:r>
              <a:rPr lang="tr-TR" dirty="0"/>
              <a:t>yararları</a:t>
            </a:r>
          </a:p>
        </p:txBody>
      </p:sp>
      <p:sp>
        <p:nvSpPr>
          <p:cNvPr id="9" name="İçerik Yer Tutucusu 8"/>
          <p:cNvSpPr>
            <a:spLocks noGrp="1"/>
          </p:cNvSpPr>
          <p:nvPr>
            <p:ph sz="half" idx="1"/>
          </p:nvPr>
        </p:nvSpPr>
        <p:spPr>
          <a:xfrm>
            <a:off x="467544" y="1600200"/>
            <a:ext cx="4028256" cy="1783794"/>
          </a:xfrm>
        </p:spPr>
        <p:txBody>
          <a:bodyPr>
            <a:noAutofit/>
          </a:bodyPr>
          <a:lstStyle/>
          <a:p>
            <a:pPr marL="457200" indent="-457200"/>
            <a:r>
              <a:rPr lang="tr-TR" sz="2400" dirty="0"/>
              <a:t>30 ülkede 47 epidemiyolojik çalışmanın analizi sonucu; </a:t>
            </a:r>
          </a:p>
          <a:p>
            <a:pPr marL="457200" indent="-457200"/>
            <a:r>
              <a:rPr lang="tr-TR" sz="2400" dirty="0"/>
              <a:t>50 302 meme kanseri </a:t>
            </a:r>
            <a:r>
              <a:rPr lang="tr-TR" sz="2400" dirty="0" smtClean="0"/>
              <a:t>olan 96 </a:t>
            </a:r>
            <a:r>
              <a:rPr lang="tr-TR" sz="2400" dirty="0"/>
              <a:t>973 kontrol grubunda</a:t>
            </a:r>
          </a:p>
        </p:txBody>
      </p:sp>
      <p:sp>
        <p:nvSpPr>
          <p:cNvPr id="10" name="İçerik Yer Tutucusu 9"/>
          <p:cNvSpPr>
            <a:spLocks noGrp="1"/>
          </p:cNvSpPr>
          <p:nvPr>
            <p:ph sz="half" idx="2"/>
          </p:nvPr>
        </p:nvSpPr>
        <p:spPr>
          <a:xfrm>
            <a:off x="4554977" y="2337553"/>
            <a:ext cx="4121479" cy="1703516"/>
          </a:xfrm>
        </p:spPr>
        <p:txBody>
          <a:bodyPr>
            <a:normAutofit/>
          </a:bodyPr>
          <a:lstStyle/>
          <a:p>
            <a:endParaRPr lang="tr-TR" sz="2600" dirty="0" smtClean="0"/>
          </a:p>
          <a:p>
            <a:pPr marL="457200" indent="-457200"/>
            <a:r>
              <a:rPr lang="tr-TR" sz="2400" dirty="0"/>
              <a:t>41 çalışmanın meta analizi sonucunda; </a:t>
            </a:r>
          </a:p>
          <a:p>
            <a:endParaRPr lang="tr-TR" dirty="0"/>
          </a:p>
          <a:p>
            <a:endParaRPr lang="tr-TR" sz="2400" dirty="0"/>
          </a:p>
          <a:p>
            <a:pPr marL="0" indent="0">
              <a:buNone/>
            </a:pPr>
            <a:endParaRPr lang="tr-TR" sz="2600" dirty="0"/>
          </a:p>
          <a:p>
            <a:pPr marL="0" indent="0" algn="ctr">
              <a:buNone/>
            </a:pPr>
            <a:endParaRPr lang="tr-TR" sz="2600" dirty="0"/>
          </a:p>
          <a:p>
            <a:pPr marL="0" indent="0">
              <a:buNone/>
            </a:pPr>
            <a:endParaRPr lang="tr-TR" sz="3800" dirty="0" smtClean="0"/>
          </a:p>
        </p:txBody>
      </p:sp>
      <p:sp>
        <p:nvSpPr>
          <p:cNvPr id="12" name="Şeritli Sağ Ok 11"/>
          <p:cNvSpPr/>
          <p:nvPr/>
        </p:nvSpPr>
        <p:spPr>
          <a:xfrm rot="5400000">
            <a:off x="6629607" y="3874882"/>
            <a:ext cx="648074" cy="43204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899592" y="4581128"/>
            <a:ext cx="3600400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400" dirty="0"/>
              <a:t>Toplam emzirme süresi arttıkça meme kanserine yakalanma riski azalmakta</a:t>
            </a:r>
          </a:p>
        </p:txBody>
      </p:sp>
      <p:sp>
        <p:nvSpPr>
          <p:cNvPr id="16" name="Dikdörtgen 15"/>
          <p:cNvSpPr/>
          <p:nvPr/>
        </p:nvSpPr>
        <p:spPr>
          <a:xfrm>
            <a:off x="827584" y="6309320"/>
            <a:ext cx="21089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400" dirty="0" err="1"/>
              <a:t>Lancet</a:t>
            </a:r>
            <a:r>
              <a:rPr lang="tr-TR" sz="1400" dirty="0"/>
              <a:t> 2016; 387: 475–90 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484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617578" y="1412776"/>
            <a:ext cx="7848872" cy="456124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lnSpc>
                <a:spcPct val="110000"/>
              </a:lnSpc>
              <a:buFont typeface="Wingdings" pitchFamily="2" charset="2"/>
              <a:buChar char="ü"/>
            </a:pPr>
            <a:r>
              <a:rPr lang="tr-TR" sz="2400" dirty="0"/>
              <a:t>Emziren anneler eski kilolarına daha çabuk </a:t>
            </a:r>
            <a:r>
              <a:rPr lang="tr-TR" sz="2400" dirty="0" smtClean="0"/>
              <a:t>döner</a:t>
            </a:r>
            <a:endParaRPr lang="tr-TR" sz="2400" dirty="0"/>
          </a:p>
          <a:p>
            <a:pPr>
              <a:lnSpc>
                <a:spcPct val="110000"/>
              </a:lnSpc>
            </a:pPr>
            <a:r>
              <a:rPr lang="tr-TR" sz="2400" dirty="0"/>
              <a:t>  </a:t>
            </a:r>
          </a:p>
          <a:p>
            <a:pPr algn="ctr">
              <a:lnSpc>
                <a:spcPct val="110000"/>
              </a:lnSpc>
            </a:pPr>
            <a:r>
              <a:rPr lang="tr-TR" sz="2400" dirty="0"/>
              <a:t>  </a:t>
            </a:r>
            <a:r>
              <a:rPr lang="tr-TR" sz="2400" dirty="0" smtClean="0"/>
              <a:t>740 </a:t>
            </a:r>
            <a:r>
              <a:rPr lang="tr-TR" sz="2400" dirty="0"/>
              <a:t>000 </a:t>
            </a:r>
            <a:r>
              <a:rPr lang="tr-TR" sz="2400" dirty="0" smtClean="0"/>
              <a:t>kadın </a:t>
            </a:r>
            <a:r>
              <a:rPr lang="tr-TR" sz="2400" dirty="0"/>
              <a:t>üzerinde yapılan çalışma sonucunda emzirmenin annenin beden </a:t>
            </a:r>
            <a:r>
              <a:rPr lang="tr-TR" sz="2400" dirty="0" smtClean="0"/>
              <a:t>kitle </a:t>
            </a:r>
            <a:r>
              <a:rPr lang="tr-TR" sz="2400" dirty="0"/>
              <a:t>indeksi üzerindeki olumlu etkisi </a:t>
            </a:r>
            <a:r>
              <a:rPr lang="tr-TR" sz="2400" dirty="0" smtClean="0"/>
              <a:t>gösterilmiştir</a:t>
            </a:r>
            <a:endParaRPr lang="tr-TR" sz="2400" dirty="0"/>
          </a:p>
          <a:p>
            <a:pPr marL="342900" indent="-342900">
              <a:lnSpc>
                <a:spcPct val="110000"/>
              </a:lnSpc>
              <a:buFont typeface="Wingdings" pitchFamily="2" charset="2"/>
              <a:buChar char="ü"/>
            </a:pPr>
            <a:r>
              <a:rPr lang="tr-TR" sz="2400" dirty="0"/>
              <a:t>Anne ve çocuk bağlanması (</a:t>
            </a:r>
            <a:r>
              <a:rPr lang="tr-TR" sz="2400" dirty="0" err="1"/>
              <a:t>Bonding</a:t>
            </a:r>
            <a:r>
              <a:rPr lang="tr-TR" sz="2400" dirty="0"/>
              <a:t>) üzerine olumlu etki </a:t>
            </a:r>
            <a:r>
              <a:rPr lang="tr-TR" sz="2400" dirty="0" smtClean="0"/>
              <a:t>sağlar</a:t>
            </a:r>
            <a:endParaRPr lang="tr-TR" sz="2400" dirty="0"/>
          </a:p>
          <a:p>
            <a:pPr marL="342900" indent="-342900">
              <a:lnSpc>
                <a:spcPct val="110000"/>
              </a:lnSpc>
              <a:buFont typeface="Wingdings" pitchFamily="2" charset="2"/>
              <a:buChar char="ü"/>
            </a:pPr>
            <a:r>
              <a:rPr lang="tr-TR" sz="2400" dirty="0" err="1"/>
              <a:t>Postpartum</a:t>
            </a:r>
            <a:r>
              <a:rPr lang="tr-TR" sz="2400" dirty="0"/>
              <a:t> depresyon daha az </a:t>
            </a:r>
            <a:r>
              <a:rPr lang="tr-TR" sz="2400" dirty="0" smtClean="0"/>
              <a:t>görülür</a:t>
            </a:r>
            <a:endParaRPr lang="tr-TR" sz="2400" dirty="0"/>
          </a:p>
          <a:p>
            <a:pPr marL="342900" indent="-342900">
              <a:lnSpc>
                <a:spcPct val="110000"/>
              </a:lnSpc>
              <a:buFont typeface="Wingdings" pitchFamily="2" charset="2"/>
              <a:buChar char="ü"/>
            </a:pPr>
            <a:r>
              <a:rPr lang="tr-TR" sz="2400" dirty="0" smtClean="0"/>
              <a:t>Ayrıca </a:t>
            </a:r>
            <a:r>
              <a:rPr lang="tr-TR" sz="2400" dirty="0"/>
              <a:t>emzirme hormonları, anneyi gevşetir ve annenin daha çabuk uykuya dalmasını </a:t>
            </a:r>
            <a:r>
              <a:rPr lang="tr-TR" sz="2400" dirty="0" smtClean="0"/>
              <a:t>sağlar</a:t>
            </a:r>
            <a:endParaRPr lang="tr-TR" sz="2400" dirty="0"/>
          </a:p>
          <a:p>
            <a:pPr>
              <a:lnSpc>
                <a:spcPct val="110000"/>
              </a:lnSpc>
            </a:pPr>
            <a:endParaRPr lang="tr-TR" sz="2400" dirty="0"/>
          </a:p>
        </p:txBody>
      </p:sp>
      <p:sp>
        <p:nvSpPr>
          <p:cNvPr id="2" name="Aşağı Ok 1"/>
          <p:cNvSpPr/>
          <p:nvPr/>
        </p:nvSpPr>
        <p:spPr>
          <a:xfrm>
            <a:off x="4319972" y="1916832"/>
            <a:ext cx="22204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14</a:t>
            </a:fld>
            <a:endParaRPr lang="tr-TR"/>
          </a:p>
        </p:txBody>
      </p:sp>
      <p:sp>
        <p:nvSpPr>
          <p:cNvPr id="6" name="Başlık 7"/>
          <p:cNvSpPr>
            <a:spLocks noGrp="1"/>
          </p:cNvSpPr>
          <p:nvPr>
            <p:ph type="title"/>
          </p:nvPr>
        </p:nvSpPr>
        <p:spPr>
          <a:xfrm>
            <a:off x="427214" y="404664"/>
            <a:ext cx="8229600" cy="1143000"/>
          </a:xfrm>
        </p:spPr>
        <p:txBody>
          <a:bodyPr/>
          <a:lstStyle/>
          <a:p>
            <a:r>
              <a:rPr lang="tr-TR" dirty="0" smtClean="0"/>
              <a:t>Emzirmenin </a:t>
            </a:r>
            <a:r>
              <a:rPr lang="tr-TR" dirty="0"/>
              <a:t>yararları</a:t>
            </a:r>
          </a:p>
        </p:txBody>
      </p:sp>
    </p:spTree>
    <p:extLst>
      <p:ext uri="{BB962C8B-B14F-4D97-AF65-F5344CB8AC3E}">
        <p14:creationId xmlns:p14="http://schemas.microsoft.com/office/powerpoint/2010/main" val="11405323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dirty="0"/>
              <a:t/>
            </a:r>
            <a:br>
              <a:rPr lang="tr-TR" sz="4000" dirty="0"/>
            </a:br>
            <a:r>
              <a:rPr lang="tr-TR" dirty="0"/>
              <a:t>Besin değeri yönünden anne sütü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349079"/>
          </a:xfrm>
        </p:spPr>
        <p:txBody>
          <a:bodyPr>
            <a:normAutofit/>
          </a:bodyPr>
          <a:lstStyle/>
          <a:p>
            <a:pPr marL="0" indent="0" eaLnBrk="1" hangingPunct="1">
              <a:buFontTx/>
              <a:buNone/>
            </a:pPr>
            <a:r>
              <a:rPr lang="tr-TR" sz="2400" dirty="0"/>
              <a:t>Anne sütü bileşiminin en önemli özelliği, bebeğin yaşına ve durumuna uygun değişim göstermesidir.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sz="2400" b="1" dirty="0"/>
              <a:t>İlk süt (kolostrum-ağız sütü</a:t>
            </a:r>
            <a:r>
              <a:rPr lang="tr-TR" sz="2400" dirty="0"/>
              <a:t>)          Doğumdan sonra ilk 5 gün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sz="2400" b="1" dirty="0"/>
              <a:t>Geçiş sütü</a:t>
            </a:r>
            <a:r>
              <a:rPr lang="tr-TR" sz="2400" dirty="0"/>
              <a:t>         Kolostrumdan sonra 5-15 günler arasında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sz="2400" b="1" dirty="0"/>
              <a:t>Olgun süt</a:t>
            </a:r>
            <a:r>
              <a:rPr lang="tr-TR" sz="2400" dirty="0"/>
              <a:t>          15. günden sonra salgılanan süttür.</a:t>
            </a:r>
          </a:p>
          <a:p>
            <a:pPr eaLnBrk="1" hangingPunct="1">
              <a:buFont typeface="Wingdings" pitchFamily="2" charset="2"/>
              <a:buChar char="ü"/>
            </a:pPr>
            <a:endParaRPr lang="tr-TR" sz="2400" dirty="0"/>
          </a:p>
          <a:p>
            <a:pPr marL="0" indent="0" algn="ctr" eaLnBrk="1" hangingPunct="1">
              <a:spcBef>
                <a:spcPts val="0"/>
              </a:spcBef>
              <a:buNone/>
            </a:pPr>
            <a:r>
              <a:rPr lang="tr-TR" sz="2400" dirty="0"/>
              <a:t>Kolostrumun içermiş olduğu besin ögelerinden çok enfeksiyonlardan, sarılıktan koruyucu özelliği ve bebeğin sindirim fonksiyonlarının düzenlenmesi üzerine yararlı </a:t>
            </a:r>
          </a:p>
          <a:p>
            <a:pPr marL="0" indent="0" algn="ctr" eaLnBrk="1" hangingPunct="1">
              <a:spcBef>
                <a:spcPts val="0"/>
              </a:spcBef>
              <a:buNone/>
            </a:pPr>
            <a:r>
              <a:rPr lang="tr-TR" sz="2400" dirty="0"/>
              <a:t>     etkileri vardır</a:t>
            </a:r>
          </a:p>
        </p:txBody>
      </p:sp>
      <p:sp>
        <p:nvSpPr>
          <p:cNvPr id="4" name="Çentikli Sağ Ok 3"/>
          <p:cNvSpPr/>
          <p:nvPr/>
        </p:nvSpPr>
        <p:spPr>
          <a:xfrm>
            <a:off x="4427984" y="2519314"/>
            <a:ext cx="504056" cy="24683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Çentikli Sağ Ok 6"/>
          <p:cNvSpPr/>
          <p:nvPr/>
        </p:nvSpPr>
        <p:spPr>
          <a:xfrm>
            <a:off x="2267744" y="2961913"/>
            <a:ext cx="432048" cy="24683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Çentikli Sağ Ok 7"/>
          <p:cNvSpPr/>
          <p:nvPr/>
        </p:nvSpPr>
        <p:spPr>
          <a:xfrm>
            <a:off x="2191563" y="3388470"/>
            <a:ext cx="504056" cy="24683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527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Olgun süt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tr-TR" sz="2400" b="1" dirty="0"/>
              <a:t>ÖN SÜT</a:t>
            </a:r>
            <a:r>
              <a:rPr lang="tr-TR" sz="2400" dirty="0"/>
              <a:t>: Emzirmeye başlarken üretilen mavimsi süttür. </a:t>
            </a:r>
          </a:p>
          <a:p>
            <a:pPr marL="0" indent="0">
              <a:buNone/>
            </a:pPr>
            <a:r>
              <a:rPr lang="tr-TR" sz="2400" b="1" dirty="0"/>
              <a:t>    Sulu ve şekerli</a:t>
            </a:r>
          </a:p>
          <a:p>
            <a:r>
              <a:rPr lang="tr-TR" sz="2400" b="1" dirty="0"/>
              <a:t>SON SÜT</a:t>
            </a:r>
            <a:r>
              <a:rPr lang="tr-TR" sz="2400" dirty="0"/>
              <a:t>: Emzirmenin sonlarında üretilen beyazımsı süttür. </a:t>
            </a:r>
            <a:r>
              <a:rPr lang="tr-TR" sz="2400" b="1" dirty="0"/>
              <a:t> Yağ içeriği fazla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</p:txBody>
      </p:sp>
      <p:sp>
        <p:nvSpPr>
          <p:cNvPr id="2" name="Dikdörtgen 1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 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16</a:t>
            </a:fld>
            <a:endParaRPr lang="tr-TR"/>
          </a:p>
        </p:txBody>
      </p:sp>
      <p:pic>
        <p:nvPicPr>
          <p:cNvPr id="6146" name="Picture 2" descr="C:\Users\melek\Desktop\anne sütünün evreler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226177"/>
            <a:ext cx="3796242" cy="2848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357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17</a:t>
            </a:fld>
            <a:endParaRPr lang="tr-TR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387" y="980728"/>
            <a:ext cx="6278377" cy="5145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74322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429000"/>
            <a:ext cx="6840760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6712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sz="4000" dirty="0"/>
              <a:t>Fizyolojik tartı kaybı ve bebeğin mide kapasitesi</a:t>
            </a:r>
          </a:p>
        </p:txBody>
      </p:sp>
      <p:sp>
        <p:nvSpPr>
          <p:cNvPr id="33795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988841"/>
            <a:ext cx="8229600" cy="3456384"/>
          </a:xfrm>
        </p:spPr>
        <p:txBody>
          <a:bodyPr>
            <a:normAutofit/>
          </a:bodyPr>
          <a:lstStyle/>
          <a:p>
            <a:r>
              <a:rPr lang="tr-TR" sz="2400" dirty="0"/>
              <a:t>İlk haftada %</a:t>
            </a:r>
            <a:r>
              <a:rPr lang="tr-TR" sz="2400" dirty="0" smtClean="0"/>
              <a:t>7-10’ a </a:t>
            </a:r>
            <a:r>
              <a:rPr lang="tr-TR" sz="2400" dirty="0"/>
              <a:t>kadar kilo kaybı normaldir</a:t>
            </a:r>
          </a:p>
          <a:p>
            <a:r>
              <a:rPr lang="tr-TR" sz="2400" dirty="0"/>
              <a:t>Yenidoğan bebeğin midesi</a:t>
            </a:r>
          </a:p>
          <a:p>
            <a:r>
              <a:rPr lang="tr-TR" sz="2400" dirty="0"/>
              <a:t>İlk gün bilye kadar (</a:t>
            </a:r>
            <a:r>
              <a:rPr lang="en-US" sz="2400" dirty="0"/>
              <a:t>~</a:t>
            </a:r>
            <a:r>
              <a:rPr lang="tr-TR" sz="2400" dirty="0"/>
              <a:t>5ml)</a:t>
            </a:r>
          </a:p>
          <a:p>
            <a:r>
              <a:rPr lang="tr-TR" sz="2400" dirty="0"/>
              <a:t>3. gün pinpon topu kadar (</a:t>
            </a:r>
            <a:r>
              <a:rPr lang="en-US" sz="2400" dirty="0"/>
              <a:t>~</a:t>
            </a:r>
            <a:r>
              <a:rPr lang="tr-TR" sz="2400" dirty="0"/>
              <a:t> 20ml)</a:t>
            </a:r>
          </a:p>
          <a:p>
            <a:r>
              <a:rPr lang="tr-TR" sz="2400" dirty="0"/>
              <a:t>10.gün yumurta kadar (</a:t>
            </a:r>
            <a:r>
              <a:rPr lang="en-US" sz="2400" dirty="0"/>
              <a:t>~</a:t>
            </a:r>
            <a:r>
              <a:rPr lang="tr-TR" sz="2400" dirty="0"/>
              <a:t>50ml)</a:t>
            </a:r>
          </a:p>
          <a:p>
            <a:pPr marL="0" indent="0">
              <a:buNone/>
            </a:pPr>
            <a:r>
              <a:rPr lang="tr-TR" sz="2400" dirty="0"/>
              <a:t> </a:t>
            </a:r>
          </a:p>
          <a:p>
            <a:endParaRPr lang="tr-TR" dirty="0"/>
          </a:p>
        </p:txBody>
      </p:sp>
      <p:sp>
        <p:nvSpPr>
          <p:cNvPr id="2" name="Metin kutusu 1"/>
          <p:cNvSpPr txBox="1"/>
          <p:nvPr/>
        </p:nvSpPr>
        <p:spPr>
          <a:xfrm>
            <a:off x="2123728" y="5865277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İlk gün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3923928" y="5865277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3.gün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5724128" y="5865277"/>
            <a:ext cx="1016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10. gün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18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684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548680"/>
            <a:ext cx="8229600" cy="1012974"/>
          </a:xfrm>
        </p:spPr>
        <p:txBody>
          <a:bodyPr/>
          <a:lstStyle/>
          <a:p>
            <a:r>
              <a:rPr lang="tr-TR" dirty="0"/>
              <a:t>Kolostrumun özellikleri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sz="2400" dirty="0"/>
              <a:t>Anti-</a:t>
            </a:r>
            <a:r>
              <a:rPr lang="tr-TR" sz="2400" dirty="0" err="1"/>
              <a:t>infektif</a:t>
            </a:r>
            <a:r>
              <a:rPr lang="tr-TR" sz="2400" dirty="0"/>
              <a:t> etmenlerden zengindir. Ayrıca olgun sütten daha fazla akyuvar içerir.          İlk bağışıklığı sağlar.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tr-TR" sz="2400" b="1" dirty="0"/>
              <a:t>Olgun sütten daha fazla oranda protein içerir </a:t>
            </a:r>
            <a:r>
              <a:rPr lang="tr-TR" sz="2400" dirty="0"/>
              <a:t>(% 3-3.5 g). 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tr-TR" sz="2400" b="1" dirty="0"/>
              <a:t>Yağ ve laktoz içeriği olgun süte oranla daha azdır</a:t>
            </a:r>
            <a:r>
              <a:rPr lang="tr-TR" sz="2400" dirty="0"/>
              <a:t>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tr-TR" sz="2400" dirty="0"/>
              <a:t>Büyüme faktörlerini içerir.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tr-TR" sz="2400" dirty="0"/>
              <a:t>Çinko, A , D, B</a:t>
            </a:r>
            <a:r>
              <a:rPr lang="tr-TR" sz="2000" dirty="0"/>
              <a:t>12</a:t>
            </a:r>
            <a:r>
              <a:rPr lang="tr-TR" sz="2400" dirty="0"/>
              <a:t> vitaminleri de yüksek oranda bulunmaktadır. 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tr-TR" sz="2400" dirty="0"/>
              <a:t>Kolostrumun </a:t>
            </a:r>
            <a:r>
              <a:rPr lang="tr-TR" sz="2400" dirty="0" smtClean="0"/>
              <a:t>en önemli özelliği bebeğin </a:t>
            </a:r>
            <a:r>
              <a:rPr lang="tr-TR" sz="2400" dirty="0" err="1"/>
              <a:t>barsaklarını</a:t>
            </a:r>
            <a:r>
              <a:rPr lang="tr-TR" sz="2400" dirty="0"/>
              <a:t> </a:t>
            </a:r>
            <a:r>
              <a:rPr lang="tr-TR" sz="2400" dirty="0" err="1"/>
              <a:t>mekonyumdan</a:t>
            </a:r>
            <a:r>
              <a:rPr lang="tr-TR" sz="2400" dirty="0"/>
              <a:t> (ilk dışkı) temizlemeye yardım eden </a:t>
            </a:r>
            <a:r>
              <a:rPr lang="tr-TR" sz="2400" u="sng" dirty="0">
                <a:solidFill>
                  <a:srgbClr val="FF0000"/>
                </a:solidFill>
              </a:rPr>
              <a:t>müshil etkisi</a:t>
            </a:r>
            <a:r>
              <a:rPr lang="tr-TR" sz="2400" dirty="0"/>
              <a:t> </a:t>
            </a:r>
            <a:r>
              <a:rPr lang="tr-TR" sz="2400" dirty="0" smtClean="0"/>
              <a:t>olmasıdır</a:t>
            </a:r>
            <a:r>
              <a:rPr lang="tr-TR" sz="2400" dirty="0"/>
              <a:t>. Bu şekilde </a:t>
            </a:r>
            <a:r>
              <a:rPr lang="tr-TR" sz="2400" dirty="0" err="1"/>
              <a:t>bilirübin</a:t>
            </a:r>
            <a:r>
              <a:rPr lang="tr-TR" sz="2400" dirty="0"/>
              <a:t> de </a:t>
            </a:r>
            <a:r>
              <a:rPr lang="tr-TR" sz="2400" dirty="0" err="1"/>
              <a:t>barsaktan</a:t>
            </a:r>
            <a:r>
              <a:rPr lang="tr-TR" sz="2400" dirty="0"/>
              <a:t> atılır ve sarılığın önlenmesi kolaylaşır.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2" name="Sağ Ok 1"/>
          <p:cNvSpPr/>
          <p:nvPr/>
        </p:nvSpPr>
        <p:spPr>
          <a:xfrm>
            <a:off x="3563888" y="2060848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5054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4000" dirty="0"/>
              <a:t>Öğrenim hedefleri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2204864"/>
            <a:ext cx="7561262" cy="44561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z="2800" dirty="0"/>
              <a:t>1.Anne sütü ve emzirmenin anne ve bebeğe faydalarını söyleyebilmek,</a:t>
            </a:r>
          </a:p>
          <a:p>
            <a:pPr eaLnBrk="1" hangingPunct="1">
              <a:buFontTx/>
              <a:buNone/>
            </a:pPr>
            <a:r>
              <a:rPr lang="tr-TR" sz="2800" dirty="0"/>
              <a:t>2.Anne sütünün içeriğini açıklayabilmek </a:t>
            </a:r>
          </a:p>
          <a:p>
            <a:pPr eaLnBrk="1" hangingPunct="1">
              <a:buFontTx/>
              <a:buNone/>
            </a:pPr>
            <a:r>
              <a:rPr lang="tr-TR" sz="2800" dirty="0"/>
              <a:t>3.Kolostrumun önemini açıklayabilmek,</a:t>
            </a:r>
          </a:p>
          <a:p>
            <a:pPr eaLnBrk="1" hangingPunct="1">
              <a:buFontTx/>
              <a:buNone/>
            </a:pPr>
            <a:r>
              <a:rPr lang="tr-TR" sz="2800" dirty="0"/>
              <a:t>4.Yapay beslenmenin zararlarını söyleyebilmek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280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864096"/>
          </a:xfrm>
        </p:spPr>
        <p:txBody>
          <a:bodyPr>
            <a:normAutofit/>
          </a:bodyPr>
          <a:lstStyle/>
          <a:p>
            <a:r>
              <a:rPr lang="tr-TR" sz="4000" dirty="0"/>
              <a:t>Anne sütünün bileşimi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133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400" dirty="0"/>
              <a:t> Anne sütünün besin öğelerinin miktarları oldukça geniş bir dağılım göstermektedir. Bileşimin büyük çoğunluğunu (%88 ve daha fazla) su oluşturmaktadır. </a:t>
            </a: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611538"/>
              </p:ext>
            </p:extLst>
          </p:nvPr>
        </p:nvGraphicFramePr>
        <p:xfrm>
          <a:off x="1475656" y="2564904"/>
          <a:ext cx="5976664" cy="3888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83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0191">
                <a:tc>
                  <a:txBody>
                    <a:bodyPr/>
                    <a:lstStyle/>
                    <a:p>
                      <a:r>
                        <a:rPr lang="tr-TR" dirty="0"/>
                        <a:t>Enerji ve besin ögeleri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Anne sütündeki</a:t>
                      </a:r>
                      <a:r>
                        <a:rPr lang="tr-TR" baseline="0" dirty="0"/>
                        <a:t> miktar (100 ml)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252">
                <a:tc>
                  <a:txBody>
                    <a:bodyPr/>
                    <a:lstStyle/>
                    <a:p>
                      <a:r>
                        <a:rPr lang="tr-TR" dirty="0"/>
                        <a:t>Enerji (</a:t>
                      </a:r>
                      <a:r>
                        <a:rPr lang="tr-TR" dirty="0" err="1"/>
                        <a:t>kkal</a:t>
                      </a:r>
                      <a:r>
                        <a:rPr lang="tr-TR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252">
                <a:tc>
                  <a:txBody>
                    <a:bodyPr/>
                    <a:lstStyle/>
                    <a:p>
                      <a:r>
                        <a:rPr lang="tr-TR" dirty="0"/>
                        <a:t>Protein (g)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252">
                <a:tc>
                  <a:txBody>
                    <a:bodyPr/>
                    <a:lstStyle/>
                    <a:p>
                      <a:r>
                        <a:rPr lang="tr-TR" dirty="0"/>
                        <a:t>Laktoz(g)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252">
                <a:tc>
                  <a:txBody>
                    <a:bodyPr/>
                    <a:lstStyle/>
                    <a:p>
                      <a:r>
                        <a:rPr lang="tr-TR" dirty="0"/>
                        <a:t>Yağ (g)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4,1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252">
                <a:tc>
                  <a:txBody>
                    <a:bodyPr/>
                    <a:lstStyle/>
                    <a:p>
                      <a:r>
                        <a:rPr lang="tr-TR" dirty="0"/>
                        <a:t>Protein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252">
                <a:tc>
                  <a:txBody>
                    <a:bodyPr/>
                    <a:lstStyle/>
                    <a:p>
                      <a:r>
                        <a:rPr lang="tr-TR" dirty="0"/>
                        <a:t>Laktoz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7252">
                <a:tc>
                  <a:txBody>
                    <a:bodyPr/>
                    <a:lstStyle/>
                    <a:p>
                      <a:r>
                        <a:rPr lang="tr-TR" dirty="0"/>
                        <a:t>Yağ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7477">
                <a:tc>
                  <a:txBody>
                    <a:bodyPr/>
                    <a:lstStyle/>
                    <a:p>
                      <a:r>
                        <a:rPr lang="tr-TR" dirty="0"/>
                        <a:t>Böbrek </a:t>
                      </a:r>
                      <a:r>
                        <a:rPr lang="tr-TR" dirty="0" err="1"/>
                        <a:t>solüt</a:t>
                      </a:r>
                      <a:r>
                        <a:rPr lang="tr-TR" dirty="0"/>
                        <a:t> yükü (</a:t>
                      </a:r>
                      <a:r>
                        <a:rPr lang="tr-TR" dirty="0" err="1"/>
                        <a:t>mmol</a:t>
                      </a:r>
                      <a:r>
                        <a:rPr lang="tr-TR" dirty="0"/>
                        <a:t>/</a:t>
                      </a:r>
                      <a:r>
                        <a:rPr lang="tr-TR" dirty="0" err="1"/>
                        <a:t>lt</a:t>
                      </a:r>
                      <a:r>
                        <a:rPr lang="tr-TR" dirty="0"/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25155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tr-TR" sz="4000" dirty="0"/>
              <a:t>Anne sütünün proteini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Anne sütünde bulunan proteinler kazein ve </a:t>
            </a:r>
            <a:r>
              <a:rPr lang="tr-TR" dirty="0" err="1"/>
              <a:t>whey</a:t>
            </a:r>
            <a:r>
              <a:rPr lang="tr-TR" dirty="0"/>
              <a:t> </a:t>
            </a:r>
            <a:r>
              <a:rPr lang="tr-TR" dirty="0" smtClean="0"/>
              <a:t>proteinleridir </a:t>
            </a:r>
            <a:endParaRPr lang="tr-TR" dirty="0"/>
          </a:p>
          <a:p>
            <a:pPr lvl="1"/>
            <a:r>
              <a:rPr lang="tr-TR" b="1" dirty="0"/>
              <a:t>Kazein/</a:t>
            </a:r>
            <a:r>
              <a:rPr lang="tr-TR" b="1" dirty="0" err="1"/>
              <a:t>whey</a:t>
            </a:r>
            <a:r>
              <a:rPr lang="tr-TR" b="1" dirty="0"/>
              <a:t> proteinleri oranı: 40/60</a:t>
            </a:r>
            <a:r>
              <a:rPr lang="tr-TR" dirty="0"/>
              <a:t> ‘</a:t>
            </a:r>
            <a:r>
              <a:rPr lang="tr-TR" dirty="0" err="1" smtClean="0"/>
              <a:t>dır</a:t>
            </a:r>
            <a:r>
              <a:rPr lang="tr-TR" dirty="0" smtClean="0"/>
              <a:t>                    </a:t>
            </a:r>
            <a:r>
              <a:rPr lang="tr-TR" b="1" dirty="0" smtClean="0"/>
              <a:t>HAZMI </a:t>
            </a:r>
            <a:r>
              <a:rPr lang="tr-TR" b="1" dirty="0"/>
              <a:t>KOLAY</a:t>
            </a:r>
          </a:p>
          <a:p>
            <a:pPr lvl="1"/>
            <a:r>
              <a:rPr lang="tr-TR" b="1" dirty="0" smtClean="0"/>
              <a:t>İnek </a:t>
            </a:r>
            <a:r>
              <a:rPr lang="tr-TR" b="1" dirty="0"/>
              <a:t>sütü Kazein/</a:t>
            </a:r>
            <a:r>
              <a:rPr lang="tr-TR" b="1" dirty="0" err="1"/>
              <a:t>whey</a:t>
            </a:r>
            <a:r>
              <a:rPr lang="tr-TR" b="1" dirty="0"/>
              <a:t>: 80/20   </a:t>
            </a:r>
            <a:r>
              <a:rPr lang="tr-TR" b="1" dirty="0" smtClean="0"/>
              <a:t>  </a:t>
            </a:r>
          </a:p>
          <a:p>
            <a:pPr marL="457200" lvl="1" indent="0">
              <a:buNone/>
            </a:pPr>
            <a:r>
              <a:rPr lang="tr-TR" b="1" dirty="0"/>
              <a:t> </a:t>
            </a:r>
            <a:r>
              <a:rPr lang="tr-TR" b="1" dirty="0" smtClean="0"/>
              <a:t>  HAZMI </a:t>
            </a:r>
            <a:r>
              <a:rPr lang="tr-TR" b="1" dirty="0"/>
              <a:t>GÜÇ</a:t>
            </a:r>
          </a:p>
          <a:p>
            <a:pPr marL="0" indent="0">
              <a:buNone/>
            </a:pPr>
            <a:r>
              <a:rPr lang="tr-TR" dirty="0" err="1"/>
              <a:t>Whey</a:t>
            </a:r>
            <a:r>
              <a:rPr lang="tr-TR" dirty="0"/>
              <a:t> proteinlerinin önemli bir kısmını oluşturan ve </a:t>
            </a:r>
            <a:r>
              <a:rPr lang="tr-TR" dirty="0" err="1"/>
              <a:t>allerjen</a:t>
            </a:r>
            <a:r>
              <a:rPr lang="tr-TR" dirty="0"/>
              <a:t> </a:t>
            </a:r>
            <a:r>
              <a:rPr lang="tr-TR" dirty="0" smtClean="0"/>
              <a:t>olan  </a:t>
            </a:r>
            <a:r>
              <a:rPr lang="el-GR" b="1" dirty="0" smtClean="0"/>
              <a:t>β-</a:t>
            </a:r>
            <a:r>
              <a:rPr lang="tr-TR" b="1" dirty="0" err="1"/>
              <a:t>laktoglobulin</a:t>
            </a:r>
            <a:r>
              <a:rPr lang="tr-TR" b="1" dirty="0"/>
              <a:t> anne sütünde bulunmaz.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12600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r>
              <a:rPr lang="tr-TR" sz="4000" dirty="0"/>
              <a:t>Anne sütünün karbonhidratları(KH)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641379"/>
          </a:xfrm>
        </p:spPr>
        <p:txBody>
          <a:bodyPr>
            <a:noAutofit/>
          </a:bodyPr>
          <a:lstStyle/>
          <a:p>
            <a:r>
              <a:rPr lang="tr-TR" sz="2400" dirty="0"/>
              <a:t>Anne sütünde KH ’</a:t>
            </a:r>
            <a:r>
              <a:rPr lang="tr-TR" sz="2400" dirty="0" err="1"/>
              <a:t>lerın</a:t>
            </a:r>
            <a:r>
              <a:rPr lang="tr-TR" sz="2400" dirty="0"/>
              <a:t> çoğunluğunu </a:t>
            </a:r>
            <a:r>
              <a:rPr lang="tr-TR" sz="2400" b="1" dirty="0"/>
              <a:t>Laktoz </a:t>
            </a:r>
            <a:r>
              <a:rPr lang="tr-TR" sz="2400" dirty="0"/>
              <a:t>oluşturmaktadır. Anne sütü diğer sütlerden fazla laktoz içerir. Laktoz, beyin gelişiminde rol </a:t>
            </a:r>
            <a:r>
              <a:rPr lang="tr-TR" sz="2400" dirty="0" smtClean="0"/>
              <a:t>oynar</a:t>
            </a:r>
            <a:endParaRPr lang="tr-TR" sz="2400" dirty="0"/>
          </a:p>
          <a:p>
            <a:r>
              <a:rPr lang="tr-TR" sz="2400" dirty="0"/>
              <a:t>Anne sütünde önemli miktarlarda </a:t>
            </a:r>
            <a:r>
              <a:rPr lang="tr-TR" sz="2400" b="1" dirty="0"/>
              <a:t>glikoz, </a:t>
            </a:r>
            <a:r>
              <a:rPr lang="tr-TR" sz="2400" b="1" dirty="0" err="1"/>
              <a:t>galaktoz</a:t>
            </a:r>
            <a:r>
              <a:rPr lang="tr-TR" sz="2400" dirty="0"/>
              <a:t> gibi basit şekerler ile çocuğu enfeksiyonlardan koruma özelliği olan </a:t>
            </a:r>
            <a:r>
              <a:rPr lang="tr-TR" sz="2400" b="1" dirty="0" err="1"/>
              <a:t>oligosakkaritler</a:t>
            </a:r>
            <a:r>
              <a:rPr lang="tr-TR" sz="2400" dirty="0"/>
              <a:t> ve diğer bazı kompleks KH’ </a:t>
            </a:r>
            <a:r>
              <a:rPr lang="tr-TR" sz="2400" dirty="0" err="1"/>
              <a:t>ler</a:t>
            </a:r>
            <a:r>
              <a:rPr lang="tr-TR" sz="2400" dirty="0"/>
              <a:t> da </a:t>
            </a:r>
            <a:r>
              <a:rPr lang="tr-TR" sz="2400" dirty="0" smtClean="0"/>
              <a:t>bulunmaktadır</a:t>
            </a:r>
            <a:endParaRPr lang="tr-TR" sz="2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55225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tr-TR" sz="4000" dirty="0"/>
              <a:t>Anne sütünün yağı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Anne sütünde pek çok </a:t>
            </a:r>
            <a:r>
              <a:rPr lang="tr-TR" dirty="0" err="1"/>
              <a:t>esansiyel</a:t>
            </a:r>
            <a:r>
              <a:rPr lang="tr-TR" dirty="0"/>
              <a:t> yağ asitleri vardır. </a:t>
            </a:r>
          </a:p>
          <a:p>
            <a:r>
              <a:rPr lang="tr-TR" dirty="0"/>
              <a:t>Ayrıca çoklu doymamış yağ asitlerinden zengin olması      beyin gelişimi, </a:t>
            </a:r>
            <a:r>
              <a:rPr lang="tr-TR" dirty="0" err="1"/>
              <a:t>miyelinizasyon</a:t>
            </a:r>
            <a:r>
              <a:rPr lang="tr-TR" dirty="0"/>
              <a:t>, </a:t>
            </a:r>
            <a:r>
              <a:rPr lang="tr-TR" dirty="0" err="1"/>
              <a:t>retinal</a:t>
            </a:r>
            <a:r>
              <a:rPr lang="tr-TR" dirty="0"/>
              <a:t> işlevler ve hücre           </a:t>
            </a:r>
            <a:r>
              <a:rPr lang="tr-TR" dirty="0" err="1"/>
              <a:t>proliferasyonunun</a:t>
            </a:r>
            <a:r>
              <a:rPr lang="tr-TR" dirty="0"/>
              <a:t> normal olmasını sağlar. </a:t>
            </a:r>
          </a:p>
          <a:p>
            <a:r>
              <a:rPr lang="tr-TR" dirty="0"/>
              <a:t>Anne sütü </a:t>
            </a:r>
            <a:r>
              <a:rPr lang="tr-TR" b="1" dirty="0"/>
              <a:t>EPA</a:t>
            </a:r>
            <a:r>
              <a:rPr lang="tr-TR" dirty="0"/>
              <a:t> </a:t>
            </a:r>
            <a:r>
              <a:rPr lang="tr-TR" b="1" dirty="0"/>
              <a:t>(</a:t>
            </a:r>
            <a:r>
              <a:rPr lang="tr-TR" b="1" dirty="0" err="1"/>
              <a:t>eicosapentaenoik</a:t>
            </a:r>
            <a:r>
              <a:rPr lang="tr-TR" b="1" dirty="0"/>
              <a:t> asit),</a:t>
            </a:r>
          </a:p>
          <a:p>
            <a:r>
              <a:rPr lang="tr-TR" b="1" dirty="0"/>
              <a:t>DHA</a:t>
            </a:r>
            <a:r>
              <a:rPr lang="tr-TR" dirty="0"/>
              <a:t> </a:t>
            </a:r>
            <a:r>
              <a:rPr lang="tr-TR" b="1" dirty="0"/>
              <a:t>(</a:t>
            </a:r>
            <a:r>
              <a:rPr lang="tr-TR" b="1" dirty="0" err="1"/>
              <a:t>dakosahekzaenoik</a:t>
            </a:r>
            <a:r>
              <a:rPr lang="tr-TR" b="1" dirty="0"/>
              <a:t> asit</a:t>
            </a:r>
            <a:r>
              <a:rPr lang="tr-TR" dirty="0"/>
              <a:t>), </a:t>
            </a:r>
          </a:p>
          <a:p>
            <a:r>
              <a:rPr lang="tr-TR" b="1" dirty="0"/>
              <a:t>LA</a:t>
            </a:r>
            <a:r>
              <a:rPr lang="tr-TR" dirty="0"/>
              <a:t> </a:t>
            </a:r>
            <a:r>
              <a:rPr lang="tr-TR" b="1" dirty="0"/>
              <a:t>(</a:t>
            </a:r>
            <a:r>
              <a:rPr lang="tr-TR" b="1" dirty="0" err="1"/>
              <a:t>linoleik</a:t>
            </a:r>
            <a:r>
              <a:rPr lang="tr-TR" b="1" dirty="0"/>
              <a:t> asit)</a:t>
            </a:r>
            <a:r>
              <a:rPr lang="tr-TR" dirty="0"/>
              <a:t>, </a:t>
            </a:r>
          </a:p>
          <a:p>
            <a:r>
              <a:rPr lang="tr-TR" b="1" dirty="0"/>
              <a:t>LNA (</a:t>
            </a:r>
            <a:r>
              <a:rPr lang="tr-TR" b="1" dirty="0" err="1"/>
              <a:t>linolenik</a:t>
            </a:r>
            <a:r>
              <a:rPr lang="tr-TR" b="1" dirty="0"/>
              <a:t> asit) </a:t>
            </a:r>
            <a:r>
              <a:rPr lang="tr-TR" dirty="0"/>
              <a:t>gibi </a:t>
            </a:r>
            <a:r>
              <a:rPr lang="tr-TR" dirty="0" err="1"/>
              <a:t>esansiyel</a:t>
            </a:r>
            <a:r>
              <a:rPr lang="tr-TR" dirty="0"/>
              <a:t> yağ asitlerini yeterli düzeyde içermektedir.  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973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Oval 2" descr="Büyük konfeti"/>
          <p:cNvSpPr>
            <a:spLocks noChangeArrowheads="1"/>
          </p:cNvSpPr>
          <p:nvPr/>
        </p:nvSpPr>
        <p:spPr bwMode="auto">
          <a:xfrm>
            <a:off x="1354070" y="1694175"/>
            <a:ext cx="3022923" cy="2337594"/>
          </a:xfrm>
          <a:prstGeom prst="ellipse">
            <a:avLst/>
          </a:prstGeom>
          <a:pattFill prst="lgConfetti">
            <a:fgClr>
              <a:srgbClr val="F2DC0C"/>
            </a:fgClr>
            <a:bgClr>
              <a:schemeClr val="bg1"/>
            </a:bgClr>
          </a:pattFill>
          <a:ln w="85725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tr-TR"/>
          </a:p>
          <a:p>
            <a:endParaRPr lang="tr-TR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152947" y="1642001"/>
            <a:ext cx="2973387" cy="2469357"/>
            <a:chOff x="3408" y="1248"/>
            <a:chExt cx="2131" cy="1786"/>
          </a:xfrm>
        </p:grpSpPr>
        <p:sp>
          <p:nvSpPr>
            <p:cNvPr id="54281" name="Oval 4"/>
            <p:cNvSpPr>
              <a:spLocks noChangeArrowheads="1"/>
            </p:cNvSpPr>
            <p:nvPr/>
          </p:nvSpPr>
          <p:spPr bwMode="auto">
            <a:xfrm>
              <a:off x="3408" y="1248"/>
              <a:ext cx="2131" cy="1786"/>
            </a:xfrm>
            <a:prstGeom prst="ellipse">
              <a:avLst/>
            </a:prstGeom>
            <a:solidFill>
              <a:srgbClr val="FFFFFF"/>
            </a:solidFill>
            <a:ln w="85725" cmpd="thickThin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282" name="Oval 5"/>
            <p:cNvSpPr>
              <a:spLocks noChangeArrowheads="1"/>
            </p:cNvSpPr>
            <p:nvPr/>
          </p:nvSpPr>
          <p:spPr bwMode="auto">
            <a:xfrm>
              <a:off x="3608" y="2466"/>
              <a:ext cx="58" cy="57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283" name="Oval 6"/>
            <p:cNvSpPr>
              <a:spLocks noChangeArrowheads="1"/>
            </p:cNvSpPr>
            <p:nvPr/>
          </p:nvSpPr>
          <p:spPr bwMode="auto">
            <a:xfrm>
              <a:off x="3838" y="2635"/>
              <a:ext cx="58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284" name="Oval 7"/>
            <p:cNvSpPr>
              <a:spLocks noChangeArrowheads="1"/>
            </p:cNvSpPr>
            <p:nvPr/>
          </p:nvSpPr>
          <p:spPr bwMode="auto">
            <a:xfrm>
              <a:off x="4011" y="2861"/>
              <a:ext cx="58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285" name="Oval 8"/>
            <p:cNvSpPr>
              <a:spLocks noChangeArrowheads="1"/>
            </p:cNvSpPr>
            <p:nvPr/>
          </p:nvSpPr>
          <p:spPr bwMode="auto">
            <a:xfrm>
              <a:off x="3666" y="1841"/>
              <a:ext cx="57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286" name="Oval 9"/>
            <p:cNvSpPr>
              <a:spLocks noChangeArrowheads="1"/>
            </p:cNvSpPr>
            <p:nvPr/>
          </p:nvSpPr>
          <p:spPr bwMode="auto">
            <a:xfrm>
              <a:off x="3838" y="1559"/>
              <a:ext cx="58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287" name="Oval 10"/>
            <p:cNvSpPr>
              <a:spLocks noChangeArrowheads="1"/>
            </p:cNvSpPr>
            <p:nvPr/>
          </p:nvSpPr>
          <p:spPr bwMode="auto">
            <a:xfrm>
              <a:off x="4126" y="1446"/>
              <a:ext cx="58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288" name="Oval 11"/>
            <p:cNvSpPr>
              <a:spLocks noChangeArrowheads="1"/>
            </p:cNvSpPr>
            <p:nvPr/>
          </p:nvSpPr>
          <p:spPr bwMode="auto">
            <a:xfrm>
              <a:off x="4414" y="1390"/>
              <a:ext cx="58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289" name="Oval 12"/>
            <p:cNvSpPr>
              <a:spLocks noChangeArrowheads="1"/>
            </p:cNvSpPr>
            <p:nvPr/>
          </p:nvSpPr>
          <p:spPr bwMode="auto">
            <a:xfrm>
              <a:off x="4414" y="2295"/>
              <a:ext cx="58" cy="57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290" name="Oval 13"/>
            <p:cNvSpPr>
              <a:spLocks noChangeArrowheads="1"/>
            </p:cNvSpPr>
            <p:nvPr/>
          </p:nvSpPr>
          <p:spPr bwMode="auto">
            <a:xfrm>
              <a:off x="4760" y="2239"/>
              <a:ext cx="57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291" name="Oval 14"/>
            <p:cNvSpPr>
              <a:spLocks noChangeArrowheads="1"/>
            </p:cNvSpPr>
            <p:nvPr/>
          </p:nvSpPr>
          <p:spPr bwMode="auto">
            <a:xfrm>
              <a:off x="4241" y="1730"/>
              <a:ext cx="58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292" name="Oval 15"/>
            <p:cNvSpPr>
              <a:spLocks noChangeArrowheads="1"/>
            </p:cNvSpPr>
            <p:nvPr/>
          </p:nvSpPr>
          <p:spPr bwMode="auto">
            <a:xfrm>
              <a:off x="4932" y="1955"/>
              <a:ext cx="58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293" name="Oval 16"/>
            <p:cNvSpPr>
              <a:spLocks noChangeArrowheads="1"/>
            </p:cNvSpPr>
            <p:nvPr/>
          </p:nvSpPr>
          <p:spPr bwMode="auto">
            <a:xfrm>
              <a:off x="4126" y="2579"/>
              <a:ext cx="58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294" name="Oval 17"/>
            <p:cNvSpPr>
              <a:spLocks noChangeArrowheads="1"/>
            </p:cNvSpPr>
            <p:nvPr/>
          </p:nvSpPr>
          <p:spPr bwMode="auto">
            <a:xfrm>
              <a:off x="4587" y="2861"/>
              <a:ext cx="57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295" name="Oval 18"/>
            <p:cNvSpPr>
              <a:spLocks noChangeArrowheads="1"/>
            </p:cNvSpPr>
            <p:nvPr/>
          </p:nvSpPr>
          <p:spPr bwMode="auto">
            <a:xfrm>
              <a:off x="4990" y="2239"/>
              <a:ext cx="58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296" name="Oval 19"/>
            <p:cNvSpPr>
              <a:spLocks noChangeArrowheads="1"/>
            </p:cNvSpPr>
            <p:nvPr/>
          </p:nvSpPr>
          <p:spPr bwMode="auto">
            <a:xfrm>
              <a:off x="5126" y="2617"/>
              <a:ext cx="57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297" name="Oval 20"/>
            <p:cNvSpPr>
              <a:spLocks noChangeArrowheads="1"/>
            </p:cNvSpPr>
            <p:nvPr/>
          </p:nvSpPr>
          <p:spPr bwMode="auto">
            <a:xfrm>
              <a:off x="5298" y="2448"/>
              <a:ext cx="58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298" name="Oval 21"/>
            <p:cNvSpPr>
              <a:spLocks noChangeArrowheads="1"/>
            </p:cNvSpPr>
            <p:nvPr/>
          </p:nvSpPr>
          <p:spPr bwMode="auto">
            <a:xfrm>
              <a:off x="5413" y="2164"/>
              <a:ext cx="58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299" name="Oval 22"/>
            <p:cNvSpPr>
              <a:spLocks noChangeArrowheads="1"/>
            </p:cNvSpPr>
            <p:nvPr/>
          </p:nvSpPr>
          <p:spPr bwMode="auto">
            <a:xfrm>
              <a:off x="5356" y="1881"/>
              <a:ext cx="57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00" name="Oval 23"/>
            <p:cNvSpPr>
              <a:spLocks noChangeArrowheads="1"/>
            </p:cNvSpPr>
            <p:nvPr/>
          </p:nvSpPr>
          <p:spPr bwMode="auto">
            <a:xfrm>
              <a:off x="4760" y="1504"/>
              <a:ext cx="57" cy="57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01" name="Oval 24"/>
            <p:cNvSpPr>
              <a:spLocks noChangeArrowheads="1"/>
            </p:cNvSpPr>
            <p:nvPr/>
          </p:nvSpPr>
          <p:spPr bwMode="auto">
            <a:xfrm>
              <a:off x="5105" y="1730"/>
              <a:ext cx="58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02" name="Oval 25"/>
            <p:cNvSpPr>
              <a:spLocks noChangeArrowheads="1"/>
            </p:cNvSpPr>
            <p:nvPr/>
          </p:nvSpPr>
          <p:spPr bwMode="auto">
            <a:xfrm>
              <a:off x="4357" y="2013"/>
              <a:ext cx="57" cy="57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03" name="Oval 26"/>
            <p:cNvSpPr>
              <a:spLocks noChangeArrowheads="1"/>
            </p:cNvSpPr>
            <p:nvPr/>
          </p:nvSpPr>
          <p:spPr bwMode="auto">
            <a:xfrm>
              <a:off x="4357" y="2861"/>
              <a:ext cx="57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04" name="Oval 27"/>
            <p:cNvSpPr>
              <a:spLocks noChangeArrowheads="1"/>
            </p:cNvSpPr>
            <p:nvPr/>
          </p:nvSpPr>
          <p:spPr bwMode="auto">
            <a:xfrm>
              <a:off x="4215" y="2182"/>
              <a:ext cx="57" cy="57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05" name="Oval 28"/>
            <p:cNvSpPr>
              <a:spLocks noChangeArrowheads="1"/>
            </p:cNvSpPr>
            <p:nvPr/>
          </p:nvSpPr>
          <p:spPr bwMode="auto">
            <a:xfrm>
              <a:off x="3723" y="2239"/>
              <a:ext cx="58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06" name="Oval 29"/>
            <p:cNvSpPr>
              <a:spLocks noChangeArrowheads="1"/>
            </p:cNvSpPr>
            <p:nvPr/>
          </p:nvSpPr>
          <p:spPr bwMode="auto">
            <a:xfrm>
              <a:off x="3953" y="1730"/>
              <a:ext cx="58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07" name="Oval 30"/>
            <p:cNvSpPr>
              <a:spLocks noChangeArrowheads="1"/>
            </p:cNvSpPr>
            <p:nvPr/>
          </p:nvSpPr>
          <p:spPr bwMode="auto">
            <a:xfrm>
              <a:off x="4529" y="2579"/>
              <a:ext cx="58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08" name="Oval 31"/>
            <p:cNvSpPr>
              <a:spLocks noChangeArrowheads="1"/>
            </p:cNvSpPr>
            <p:nvPr/>
          </p:nvSpPr>
          <p:spPr bwMode="auto">
            <a:xfrm>
              <a:off x="4299" y="2693"/>
              <a:ext cx="58" cy="57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09" name="Oval 32"/>
            <p:cNvSpPr>
              <a:spLocks noChangeArrowheads="1"/>
            </p:cNvSpPr>
            <p:nvPr/>
          </p:nvSpPr>
          <p:spPr bwMode="auto">
            <a:xfrm>
              <a:off x="5183" y="1995"/>
              <a:ext cx="58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10" name="Oval 33"/>
            <p:cNvSpPr>
              <a:spLocks noChangeArrowheads="1"/>
            </p:cNvSpPr>
            <p:nvPr/>
          </p:nvSpPr>
          <p:spPr bwMode="auto">
            <a:xfrm>
              <a:off x="4357" y="1559"/>
              <a:ext cx="57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11" name="Oval 34"/>
            <p:cNvSpPr>
              <a:spLocks noChangeArrowheads="1"/>
            </p:cNvSpPr>
            <p:nvPr/>
          </p:nvSpPr>
          <p:spPr bwMode="auto">
            <a:xfrm>
              <a:off x="4875" y="1730"/>
              <a:ext cx="57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12" name="Oval 35"/>
            <p:cNvSpPr>
              <a:spLocks noChangeArrowheads="1"/>
            </p:cNvSpPr>
            <p:nvPr/>
          </p:nvSpPr>
          <p:spPr bwMode="auto">
            <a:xfrm>
              <a:off x="4702" y="2068"/>
              <a:ext cx="58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13" name="Oval 36"/>
            <p:cNvSpPr>
              <a:spLocks noChangeArrowheads="1"/>
            </p:cNvSpPr>
            <p:nvPr/>
          </p:nvSpPr>
          <p:spPr bwMode="auto">
            <a:xfrm>
              <a:off x="4126" y="1955"/>
              <a:ext cx="58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14" name="Oval 37"/>
            <p:cNvSpPr>
              <a:spLocks noChangeArrowheads="1"/>
            </p:cNvSpPr>
            <p:nvPr/>
          </p:nvSpPr>
          <p:spPr bwMode="auto">
            <a:xfrm>
              <a:off x="4838" y="2522"/>
              <a:ext cx="57" cy="57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15" name="Oval 38"/>
            <p:cNvSpPr>
              <a:spLocks noChangeArrowheads="1"/>
            </p:cNvSpPr>
            <p:nvPr/>
          </p:nvSpPr>
          <p:spPr bwMode="auto">
            <a:xfrm>
              <a:off x="4241" y="2466"/>
              <a:ext cx="58" cy="57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16" name="Oval 39"/>
            <p:cNvSpPr>
              <a:spLocks noChangeArrowheads="1"/>
            </p:cNvSpPr>
            <p:nvPr/>
          </p:nvSpPr>
          <p:spPr bwMode="auto">
            <a:xfrm>
              <a:off x="4932" y="1559"/>
              <a:ext cx="58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17" name="Oval 40"/>
            <p:cNvSpPr>
              <a:spLocks noChangeArrowheads="1"/>
            </p:cNvSpPr>
            <p:nvPr/>
          </p:nvSpPr>
          <p:spPr bwMode="auto">
            <a:xfrm>
              <a:off x="4587" y="1617"/>
              <a:ext cx="57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18" name="Oval 41"/>
            <p:cNvSpPr>
              <a:spLocks noChangeArrowheads="1"/>
            </p:cNvSpPr>
            <p:nvPr/>
          </p:nvSpPr>
          <p:spPr bwMode="auto">
            <a:xfrm>
              <a:off x="4011" y="2352"/>
              <a:ext cx="58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19" name="Oval 42"/>
            <p:cNvSpPr>
              <a:spLocks noChangeArrowheads="1"/>
            </p:cNvSpPr>
            <p:nvPr/>
          </p:nvSpPr>
          <p:spPr bwMode="auto">
            <a:xfrm>
              <a:off x="3666" y="2068"/>
              <a:ext cx="57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20" name="Oval 43"/>
            <p:cNvSpPr>
              <a:spLocks noChangeArrowheads="1"/>
            </p:cNvSpPr>
            <p:nvPr/>
          </p:nvSpPr>
          <p:spPr bwMode="auto">
            <a:xfrm>
              <a:off x="3896" y="1955"/>
              <a:ext cx="57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21" name="Oval 44"/>
            <p:cNvSpPr>
              <a:spLocks noChangeArrowheads="1"/>
            </p:cNvSpPr>
            <p:nvPr/>
          </p:nvSpPr>
          <p:spPr bwMode="auto">
            <a:xfrm>
              <a:off x="4694" y="2631"/>
              <a:ext cx="58" cy="57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22" name="Oval 45"/>
            <p:cNvSpPr>
              <a:spLocks noChangeArrowheads="1"/>
            </p:cNvSpPr>
            <p:nvPr/>
          </p:nvSpPr>
          <p:spPr bwMode="auto">
            <a:xfrm>
              <a:off x="4637" y="2349"/>
              <a:ext cx="57" cy="57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23" name="Oval 46"/>
            <p:cNvSpPr>
              <a:spLocks noChangeArrowheads="1"/>
            </p:cNvSpPr>
            <p:nvPr/>
          </p:nvSpPr>
          <p:spPr bwMode="auto">
            <a:xfrm>
              <a:off x="4924" y="2122"/>
              <a:ext cx="58" cy="57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24" name="Oval 47"/>
            <p:cNvSpPr>
              <a:spLocks noChangeArrowheads="1"/>
            </p:cNvSpPr>
            <p:nvPr/>
          </p:nvSpPr>
          <p:spPr bwMode="auto">
            <a:xfrm>
              <a:off x="4982" y="2404"/>
              <a:ext cx="58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25" name="Oval 48"/>
            <p:cNvSpPr>
              <a:spLocks noChangeArrowheads="1"/>
            </p:cNvSpPr>
            <p:nvPr/>
          </p:nvSpPr>
          <p:spPr bwMode="auto">
            <a:xfrm>
              <a:off x="4416" y="1824"/>
              <a:ext cx="58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26" name="Oval 49"/>
            <p:cNvSpPr>
              <a:spLocks noChangeArrowheads="1"/>
            </p:cNvSpPr>
            <p:nvPr/>
          </p:nvSpPr>
          <p:spPr bwMode="auto">
            <a:xfrm>
              <a:off x="5126" y="2112"/>
              <a:ext cx="58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27" name="Oval 50"/>
            <p:cNvSpPr>
              <a:spLocks noChangeArrowheads="1"/>
            </p:cNvSpPr>
            <p:nvPr/>
          </p:nvSpPr>
          <p:spPr bwMode="auto">
            <a:xfrm>
              <a:off x="5118" y="2277"/>
              <a:ext cx="58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28" name="Oval 51"/>
            <p:cNvSpPr>
              <a:spLocks noChangeArrowheads="1"/>
            </p:cNvSpPr>
            <p:nvPr/>
          </p:nvSpPr>
          <p:spPr bwMode="auto">
            <a:xfrm>
              <a:off x="4983" y="2666"/>
              <a:ext cx="57" cy="57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29" name="Oval 52"/>
            <p:cNvSpPr>
              <a:spLocks noChangeArrowheads="1"/>
            </p:cNvSpPr>
            <p:nvPr/>
          </p:nvSpPr>
          <p:spPr bwMode="auto">
            <a:xfrm>
              <a:off x="4839" y="2775"/>
              <a:ext cx="58" cy="57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30" name="Oval 53"/>
            <p:cNvSpPr>
              <a:spLocks noChangeArrowheads="1"/>
            </p:cNvSpPr>
            <p:nvPr/>
          </p:nvSpPr>
          <p:spPr bwMode="auto">
            <a:xfrm>
              <a:off x="3888" y="2160"/>
              <a:ext cx="57" cy="57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31" name="Oval 54"/>
            <p:cNvSpPr>
              <a:spLocks noChangeArrowheads="1"/>
            </p:cNvSpPr>
            <p:nvPr/>
          </p:nvSpPr>
          <p:spPr bwMode="auto">
            <a:xfrm>
              <a:off x="3888" y="2486"/>
              <a:ext cx="58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32" name="Oval 55"/>
            <p:cNvSpPr>
              <a:spLocks noChangeArrowheads="1"/>
            </p:cNvSpPr>
            <p:nvPr/>
          </p:nvSpPr>
          <p:spPr bwMode="auto">
            <a:xfrm>
              <a:off x="4337" y="2562"/>
              <a:ext cx="58" cy="57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4276" name="Text Box 57"/>
          <p:cNvSpPr txBox="1">
            <a:spLocks noChangeArrowheads="1"/>
          </p:cNvSpPr>
          <p:nvPr/>
        </p:nvSpPr>
        <p:spPr bwMode="auto">
          <a:xfrm>
            <a:off x="2473981" y="3138044"/>
            <a:ext cx="1584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b="1" dirty="0"/>
              <a:t>Gerekli Yağ Asidi</a:t>
            </a:r>
          </a:p>
        </p:txBody>
      </p:sp>
      <p:sp>
        <p:nvSpPr>
          <p:cNvPr id="54277" name="Text Box 58"/>
          <p:cNvSpPr txBox="1">
            <a:spLocks noChangeArrowheads="1"/>
          </p:cNvSpPr>
          <p:nvPr/>
        </p:nvSpPr>
        <p:spPr bwMode="auto">
          <a:xfrm>
            <a:off x="2181320" y="2351933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b="1" dirty="0" err="1"/>
              <a:t>Lipaz</a:t>
            </a:r>
            <a:endParaRPr lang="tr-TR" b="1" dirty="0"/>
          </a:p>
        </p:txBody>
      </p:sp>
      <p:sp>
        <p:nvSpPr>
          <p:cNvPr id="54278" name="Rectangle 59"/>
          <p:cNvSpPr>
            <a:spLocks noChangeArrowheads="1"/>
          </p:cNvSpPr>
          <p:nvPr/>
        </p:nvSpPr>
        <p:spPr bwMode="auto">
          <a:xfrm>
            <a:off x="3175470" y="692696"/>
            <a:ext cx="290046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4000" dirty="0">
                <a:solidFill>
                  <a:srgbClr val="FF0000"/>
                </a:solidFill>
              </a:rPr>
              <a:t>Yağ farkları </a:t>
            </a:r>
          </a:p>
        </p:txBody>
      </p:sp>
      <p:sp>
        <p:nvSpPr>
          <p:cNvPr id="54279" name="Rectangle 60"/>
          <p:cNvSpPr>
            <a:spLocks noChangeArrowheads="1"/>
          </p:cNvSpPr>
          <p:nvPr/>
        </p:nvSpPr>
        <p:spPr bwMode="auto">
          <a:xfrm>
            <a:off x="2181320" y="4274517"/>
            <a:ext cx="15040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tr-TR" sz="2000" b="1" dirty="0"/>
              <a:t>İNSAN SÜTÜ</a:t>
            </a:r>
          </a:p>
        </p:txBody>
      </p:sp>
      <p:sp>
        <p:nvSpPr>
          <p:cNvPr id="54280" name="Rectangle 61"/>
          <p:cNvSpPr>
            <a:spLocks noChangeArrowheads="1"/>
          </p:cNvSpPr>
          <p:nvPr/>
        </p:nvSpPr>
        <p:spPr bwMode="auto">
          <a:xfrm>
            <a:off x="6134203" y="4287334"/>
            <a:ext cx="13276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tr-TR" sz="2000" b="1" dirty="0"/>
              <a:t>İNEK SÜTÜ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1654519" y="4941168"/>
            <a:ext cx="58843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/>
              <a:t>LİPAZ enzimi hayvan sütleri ya da formüllerde bulunmaz.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899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Anne sütünün mineral ve vitaminleri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 Eğer bebek yeteri kadar anne sütü alıyorsa, vitamin gereksinmesinin çoğu karşılanabilmektedir. </a:t>
            </a:r>
          </a:p>
          <a:p>
            <a:r>
              <a:rPr lang="tr-TR" sz="2400" dirty="0"/>
              <a:t>Minerallerin anne sütündeki miktarları  azdır, ancak daha işlevseldir.</a:t>
            </a:r>
          </a:p>
          <a:p>
            <a:r>
              <a:rPr lang="tr-TR" sz="2400" dirty="0"/>
              <a:t>Anne sütünde bulunan eser  elementlerin sütteki miktarı </a:t>
            </a:r>
            <a:r>
              <a:rPr lang="tr-TR" sz="2400" dirty="0" err="1"/>
              <a:t>laktasyon</a:t>
            </a:r>
            <a:r>
              <a:rPr lang="tr-TR" sz="2400" dirty="0"/>
              <a:t> süresine göre değişiklik göstermektedir. </a:t>
            </a:r>
          </a:p>
        </p:txBody>
      </p:sp>
      <p:pic>
        <p:nvPicPr>
          <p:cNvPr id="4" name="Picture 4" descr="as3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07904" y="4221088"/>
            <a:ext cx="1584176" cy="2180105"/>
          </a:xfrm>
          <a:prstGeom prst="rect">
            <a:avLst/>
          </a:prstGeom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68140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Antienfektif</a:t>
            </a:r>
            <a:r>
              <a:rPr lang="tr-TR" dirty="0"/>
              <a:t> öğeler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4443662" y="1556792"/>
            <a:ext cx="3682752" cy="4525963"/>
          </a:xfrm>
        </p:spPr>
        <p:txBody>
          <a:bodyPr>
            <a:normAutofit/>
          </a:bodyPr>
          <a:lstStyle/>
          <a:p>
            <a:r>
              <a:rPr lang="tr-TR" sz="2400" dirty="0"/>
              <a:t>Hücre ve antikorlar</a:t>
            </a:r>
          </a:p>
          <a:p>
            <a:r>
              <a:rPr lang="tr-TR" sz="2400" dirty="0" err="1"/>
              <a:t>Bifidus</a:t>
            </a:r>
            <a:r>
              <a:rPr lang="tr-TR" sz="2400" dirty="0"/>
              <a:t> Faktörü</a:t>
            </a:r>
          </a:p>
          <a:p>
            <a:r>
              <a:rPr lang="tr-TR" sz="2400" dirty="0" err="1"/>
              <a:t>Lizozim</a:t>
            </a:r>
            <a:endParaRPr lang="tr-TR" sz="2400" dirty="0"/>
          </a:p>
          <a:p>
            <a:r>
              <a:rPr lang="tr-TR" sz="2400" dirty="0" err="1"/>
              <a:t>Laktoferrin</a:t>
            </a:r>
            <a:endParaRPr lang="tr-TR" sz="2400" dirty="0"/>
          </a:p>
          <a:p>
            <a:r>
              <a:rPr lang="tr-TR" sz="2400" dirty="0" err="1"/>
              <a:t>İmmünogloglinler</a:t>
            </a:r>
            <a:endParaRPr lang="tr-TR" sz="2400" dirty="0"/>
          </a:p>
          <a:p>
            <a:r>
              <a:rPr lang="tr-TR" sz="2400" dirty="0" err="1"/>
              <a:t>Komplemanlar</a:t>
            </a:r>
            <a:endParaRPr lang="tr-TR" sz="2400" dirty="0"/>
          </a:p>
          <a:p>
            <a:r>
              <a:rPr lang="tr-TR" sz="2400" dirty="0" err="1"/>
              <a:t>Müsin</a:t>
            </a:r>
            <a:endParaRPr lang="tr-TR" sz="2400" dirty="0"/>
          </a:p>
          <a:p>
            <a:r>
              <a:rPr lang="tr-TR" sz="2400" dirty="0" err="1"/>
              <a:t>Oligosakkaritler</a:t>
            </a:r>
            <a:endParaRPr lang="tr-TR" sz="2400" dirty="0"/>
          </a:p>
          <a:p>
            <a:r>
              <a:rPr lang="tr-TR" sz="2400" dirty="0" err="1"/>
              <a:t>Sitokinler</a:t>
            </a:r>
            <a:endParaRPr lang="tr-TR" sz="2400" dirty="0"/>
          </a:p>
          <a:p>
            <a:r>
              <a:rPr lang="tr-TR" sz="2400" dirty="0"/>
              <a:t>Nükleotidler</a:t>
            </a:r>
          </a:p>
          <a:p>
            <a:endParaRPr lang="tr-TR" sz="24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332071" y="3161270"/>
            <a:ext cx="3015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/>
              <a:t>Anne </a:t>
            </a:r>
            <a:r>
              <a:rPr lang="tr-TR" sz="2400" dirty="0"/>
              <a:t>sütünün </a:t>
            </a:r>
            <a:r>
              <a:rPr lang="tr-TR" sz="2400" dirty="0" err="1"/>
              <a:t>antienfektif</a:t>
            </a:r>
            <a:r>
              <a:rPr lang="tr-TR" sz="2400" dirty="0"/>
              <a:t> ögeleri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26</a:t>
            </a:fld>
            <a:endParaRPr lang="tr-TR"/>
          </a:p>
        </p:txBody>
      </p:sp>
      <p:sp>
        <p:nvSpPr>
          <p:cNvPr id="7" name="Sağ Ok 6"/>
          <p:cNvSpPr/>
          <p:nvPr/>
        </p:nvSpPr>
        <p:spPr>
          <a:xfrm>
            <a:off x="3563888" y="3501008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07937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431800" y="620688"/>
            <a:ext cx="828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3200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    Yapay beslenmenin tehlikeleri</a:t>
            </a:r>
            <a:r>
              <a:rPr lang="tr-T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tr-TR" sz="2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701860" y="3228419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Arial" charset="0"/>
                <a:cs typeface="Arial" charset="0"/>
              </a:rPr>
              <a:t>İshal kronikleşir</a:t>
            </a:r>
            <a:r>
              <a:rPr lang="tr-TR" sz="1400" b="0" dirty="0" smtClean="0">
                <a:latin typeface="Times New Roman" pitchFamily="18" charset="0"/>
              </a:rPr>
              <a:t> </a:t>
            </a:r>
            <a:endParaRPr lang="tr-TR" sz="2400" b="0" dirty="0">
              <a:latin typeface="Times New Roman" pitchFamily="18" charset="0"/>
            </a:endParaRPr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575792" y="4044231"/>
            <a:ext cx="3048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 err="1" smtClean="0">
                <a:latin typeface="Arial" charset="0"/>
                <a:cs typeface="Arial" charset="0"/>
              </a:rPr>
              <a:t>Malnutrisyon</a:t>
            </a:r>
            <a:r>
              <a:rPr lang="tr-TR" sz="2000" dirty="0" smtClean="0">
                <a:latin typeface="Arial" charset="0"/>
                <a:cs typeface="Arial" charset="0"/>
              </a:rPr>
              <a:t>, </a:t>
            </a:r>
            <a:r>
              <a:rPr lang="tr-TR" sz="2000" dirty="0" err="1" smtClean="0">
                <a:latin typeface="Arial" charset="0"/>
                <a:cs typeface="Arial" charset="0"/>
              </a:rPr>
              <a:t>vit</a:t>
            </a:r>
            <a:r>
              <a:rPr lang="tr-TR" sz="2000" dirty="0" smtClean="0">
                <a:latin typeface="Arial" charset="0"/>
                <a:cs typeface="Arial" charset="0"/>
              </a:rPr>
              <a:t>. A</a:t>
            </a:r>
            <a:endParaRPr lang="tr-TR" sz="1000" b="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tr-TR" sz="2000" dirty="0" smtClean="0">
                <a:latin typeface="Arial" charset="0"/>
                <a:cs typeface="Arial" charset="0"/>
              </a:rPr>
              <a:t>eksikliği görülebilir</a:t>
            </a:r>
            <a:endParaRPr lang="tr-TR" sz="1000" b="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tr-TR" sz="2400" b="0" dirty="0">
              <a:latin typeface="Times New Roman" pitchFamily="18" charset="0"/>
            </a:endParaRPr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701860" y="5111031"/>
            <a:ext cx="387013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Arial" charset="0"/>
                <a:cs typeface="Arial" charset="0"/>
              </a:rPr>
              <a:t>Enfeksiyon ve </a:t>
            </a:r>
            <a:r>
              <a:rPr lang="tr-TR" sz="2000" dirty="0" err="1" smtClean="0">
                <a:latin typeface="Arial" charset="0"/>
                <a:cs typeface="Arial" charset="0"/>
              </a:rPr>
              <a:t>Malnutrisyondan</a:t>
            </a:r>
            <a:r>
              <a:rPr lang="tr-TR" sz="2000" dirty="0" smtClean="0">
                <a:latin typeface="Arial" charset="0"/>
                <a:cs typeface="Arial" charset="0"/>
              </a:rPr>
              <a:t> Ölme riski artar</a:t>
            </a:r>
            <a:endParaRPr lang="tr-TR" sz="1000" b="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tr-TR" sz="2400" b="0" dirty="0">
              <a:latin typeface="Times New Roman" pitchFamily="18" charset="0"/>
            </a:endParaRPr>
          </a:p>
        </p:txBody>
      </p: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2971800" y="1666875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/>
          </a:p>
        </p:txBody>
      </p:sp>
      <p:sp>
        <p:nvSpPr>
          <p:cNvPr id="67594" name="Rectangle 10"/>
          <p:cNvSpPr>
            <a:spLocks noChangeArrowheads="1"/>
          </p:cNvSpPr>
          <p:nvPr/>
        </p:nvSpPr>
        <p:spPr bwMode="auto">
          <a:xfrm>
            <a:off x="5146724" y="2033548"/>
            <a:ext cx="352849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 err="1">
                <a:latin typeface="Arial" charset="0"/>
                <a:cs typeface="Arial" charset="0"/>
              </a:rPr>
              <a:t>Allerji</a:t>
            </a:r>
            <a:r>
              <a:rPr lang="tr-TR" sz="2000" dirty="0">
                <a:latin typeface="Arial" charset="0"/>
              </a:rPr>
              <a:t> ve</a:t>
            </a:r>
            <a:r>
              <a:rPr lang="tr-TR" sz="2000" dirty="0">
                <a:latin typeface="Arial" charset="0"/>
                <a:cs typeface="Arial" charset="0"/>
              </a:rPr>
              <a:t> hayvan sütüne </a:t>
            </a:r>
            <a:r>
              <a:rPr lang="tr-TR" sz="2000" dirty="0" err="1">
                <a:latin typeface="Arial" charset="0"/>
                <a:cs typeface="Arial" charset="0"/>
              </a:rPr>
              <a:t>intolerans</a:t>
            </a:r>
            <a:r>
              <a:rPr lang="tr-TR" sz="2000" dirty="0">
                <a:latin typeface="Arial" charset="0"/>
                <a:cs typeface="Arial" charset="0"/>
              </a:rPr>
              <a:t> gelişebilir</a:t>
            </a:r>
            <a:r>
              <a:rPr lang="tr-TR" sz="1400" b="0" dirty="0">
                <a:latin typeface="Times New Roman" pitchFamily="18" charset="0"/>
              </a:rPr>
              <a:t> </a:t>
            </a:r>
            <a:endParaRPr lang="tr-TR" sz="2400" b="0" dirty="0">
              <a:latin typeface="Times New Roman" pitchFamily="18" charset="0"/>
            </a:endParaRPr>
          </a:p>
        </p:txBody>
      </p:sp>
      <p:sp>
        <p:nvSpPr>
          <p:cNvPr id="67595" name="Rectangle 11"/>
          <p:cNvSpPr>
            <a:spLocks noChangeArrowheads="1"/>
          </p:cNvSpPr>
          <p:nvPr/>
        </p:nvSpPr>
        <p:spPr bwMode="auto">
          <a:xfrm>
            <a:off x="5816600" y="2819400"/>
            <a:ext cx="297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>
                <a:latin typeface="Arial" charset="0"/>
                <a:cs typeface="Arial" charset="0"/>
              </a:rPr>
              <a:t>Kronik </a:t>
            </a:r>
            <a:r>
              <a:rPr lang="tr-TR" sz="2000" dirty="0" err="1">
                <a:latin typeface="Arial" charset="0"/>
                <a:cs typeface="Arial" charset="0"/>
              </a:rPr>
              <a:t>hast.riski</a:t>
            </a:r>
            <a:r>
              <a:rPr lang="tr-TR" sz="2000" dirty="0">
                <a:latin typeface="Arial" charset="0"/>
                <a:cs typeface="Arial" charset="0"/>
              </a:rPr>
              <a:t> artar</a:t>
            </a:r>
            <a:r>
              <a:rPr lang="tr-TR" sz="1400" b="0" dirty="0">
                <a:latin typeface="Times New Roman" pitchFamily="18" charset="0"/>
              </a:rPr>
              <a:t> </a:t>
            </a:r>
            <a:endParaRPr lang="tr-TR" sz="2400" b="0" dirty="0">
              <a:latin typeface="Times New Roman" pitchFamily="18" charset="0"/>
            </a:endParaRPr>
          </a:p>
        </p:txBody>
      </p:sp>
      <p:sp>
        <p:nvSpPr>
          <p:cNvPr id="67596" name="Rectangle 12"/>
          <p:cNvSpPr>
            <a:spLocks noChangeArrowheads="1"/>
          </p:cNvSpPr>
          <p:nvPr/>
        </p:nvSpPr>
        <p:spPr bwMode="auto">
          <a:xfrm>
            <a:off x="5816600" y="3429000"/>
            <a:ext cx="2362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>
                <a:latin typeface="Arial" charset="0"/>
                <a:cs typeface="Arial" charset="0"/>
              </a:rPr>
              <a:t>Bebekte </a:t>
            </a:r>
            <a:r>
              <a:rPr lang="tr-TR" sz="2000" dirty="0" err="1">
                <a:latin typeface="Arial" charset="0"/>
                <a:cs typeface="Arial" charset="0"/>
              </a:rPr>
              <a:t>obesite</a:t>
            </a:r>
            <a:r>
              <a:rPr lang="tr-TR" sz="2000" dirty="0">
                <a:latin typeface="Arial" charset="0"/>
              </a:rPr>
              <a:t> olabilir.</a:t>
            </a:r>
            <a:endParaRPr lang="tr-TR" sz="1000" b="0" dirty="0">
              <a:latin typeface="Times New Roman" pitchFamily="18" charset="0"/>
            </a:endParaRPr>
          </a:p>
          <a:p>
            <a:pPr eaLnBrk="0" hangingPunct="0"/>
            <a:endParaRPr lang="tr-TR" sz="2400" b="0" dirty="0">
              <a:latin typeface="Times New Roman" pitchFamily="18" charset="0"/>
            </a:endParaRPr>
          </a:p>
        </p:txBody>
      </p:sp>
      <p:sp>
        <p:nvSpPr>
          <p:cNvPr id="67597" name="Rectangle 13"/>
          <p:cNvSpPr>
            <a:spLocks noChangeArrowheads="1"/>
          </p:cNvSpPr>
          <p:nvPr/>
        </p:nvSpPr>
        <p:spPr bwMode="auto">
          <a:xfrm>
            <a:off x="5461446" y="4293096"/>
            <a:ext cx="281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 err="1">
                <a:latin typeface="Arial" charset="0"/>
                <a:cs typeface="Arial" charset="0"/>
              </a:rPr>
              <a:t>Mental</a:t>
            </a:r>
            <a:r>
              <a:rPr lang="tr-TR" sz="2000" dirty="0">
                <a:latin typeface="Arial" charset="0"/>
                <a:cs typeface="Arial" charset="0"/>
              </a:rPr>
              <a:t> yönden çok iyi gelişmeyebilir</a:t>
            </a:r>
            <a:endParaRPr lang="tr-TR" sz="1000" b="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tr-TR" sz="2400" b="0" dirty="0">
              <a:latin typeface="Times New Roman" pitchFamily="18" charset="0"/>
            </a:endParaRPr>
          </a:p>
        </p:txBody>
      </p:sp>
      <p:sp>
        <p:nvSpPr>
          <p:cNvPr id="67598" name="Rectangle 14"/>
          <p:cNvSpPr>
            <a:spLocks noChangeArrowheads="1"/>
          </p:cNvSpPr>
          <p:nvPr/>
        </p:nvSpPr>
        <p:spPr bwMode="auto">
          <a:xfrm>
            <a:off x="4931246" y="5121449"/>
            <a:ext cx="3429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>
                <a:latin typeface="Arial" charset="0"/>
                <a:cs typeface="Arial" charset="0"/>
              </a:rPr>
              <a:t>Anemi riski, </a:t>
            </a:r>
            <a:r>
              <a:rPr lang="tr-TR" sz="2000" dirty="0">
                <a:latin typeface="Arial" charset="0"/>
              </a:rPr>
              <a:t>Kanser </a:t>
            </a:r>
            <a:r>
              <a:rPr lang="tr-TR" sz="2000" dirty="0">
                <a:latin typeface="Arial" charset="0"/>
                <a:cs typeface="Arial" charset="0"/>
              </a:rPr>
              <a:t>riski artar (</a:t>
            </a:r>
            <a:r>
              <a:rPr lang="tr-TR" sz="2000" dirty="0" err="1">
                <a:latin typeface="Arial" charset="0"/>
                <a:cs typeface="Arial" charset="0"/>
              </a:rPr>
              <a:t>over</a:t>
            </a:r>
            <a:r>
              <a:rPr lang="tr-TR" sz="2000" dirty="0">
                <a:latin typeface="Arial" charset="0"/>
                <a:cs typeface="Arial" charset="0"/>
              </a:rPr>
              <a:t>/meme)</a:t>
            </a:r>
            <a:endParaRPr lang="tr-TR" sz="1000" b="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tr-TR" sz="2400" b="0" dirty="0">
              <a:latin typeface="Times New Roman" pitchFamily="18" charset="0"/>
            </a:endParaRPr>
          </a:p>
        </p:txBody>
      </p:sp>
      <p:sp>
        <p:nvSpPr>
          <p:cNvPr id="67599" name="Rectangle 15"/>
          <p:cNvSpPr>
            <a:spLocks noChangeArrowheads="1"/>
          </p:cNvSpPr>
          <p:nvPr/>
        </p:nvSpPr>
        <p:spPr bwMode="auto">
          <a:xfrm>
            <a:off x="1512416" y="1454666"/>
            <a:ext cx="716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Arial" charset="0"/>
                <a:cs typeface="Arial" charset="0"/>
              </a:rPr>
              <a:t>Anne bebek arasındaki yakın ilişkiyi engeller</a:t>
            </a:r>
            <a:r>
              <a:rPr lang="tr-TR" sz="1400" b="0" dirty="0" smtClean="0">
                <a:latin typeface="Times New Roman" pitchFamily="18" charset="0"/>
              </a:rPr>
              <a:t> </a:t>
            </a:r>
            <a:endParaRPr lang="tr-TR" sz="2400" b="0" dirty="0">
              <a:latin typeface="Times New Roman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27</a:t>
            </a:fld>
            <a:endParaRPr lang="tr-TR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575792" y="1989138"/>
            <a:ext cx="3581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>
                <a:latin typeface="Arial" charset="0"/>
                <a:cs typeface="Arial" charset="0"/>
              </a:rPr>
              <a:t>İshal ve solunum yolu hastalıklarına yakalanma olasılığı  </a:t>
            </a:r>
            <a:r>
              <a:rPr lang="tr-TR" sz="2000" dirty="0" smtClean="0">
                <a:latin typeface="Arial" charset="0"/>
                <a:cs typeface="Arial" charset="0"/>
              </a:rPr>
              <a:t>artar</a:t>
            </a:r>
            <a:endParaRPr lang="tr-TR" sz="2400" b="0" dirty="0">
              <a:latin typeface="Times New Roman" pitchFamily="18" charset="0"/>
            </a:endParaRPr>
          </a:p>
        </p:txBody>
      </p:sp>
      <p:pic>
        <p:nvPicPr>
          <p:cNvPr id="7170" name="Picture 2" descr="C:\Users\melek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030785"/>
            <a:ext cx="1440160" cy="1422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61239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145146"/>
            <a:ext cx="3531342" cy="5039322"/>
          </a:xfrm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28</a:t>
            </a:fld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4860032" y="5517232"/>
            <a:ext cx="38164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dirty="0" smtClean="0">
                <a:solidFill>
                  <a:srgbClr val="FF0000"/>
                </a:solidFill>
              </a:rPr>
              <a:t>TEŞEKKÜRLER…</a:t>
            </a:r>
            <a:endParaRPr lang="tr-TR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941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dirty="0"/>
              <a:t>Emzirme </a:t>
            </a:r>
            <a:r>
              <a:rPr lang="tr-TR" dirty="0">
                <a:latin typeface="Arial" charset="0"/>
              </a:rPr>
              <a:t>ö</a:t>
            </a:r>
            <a:r>
              <a:rPr lang="tr-TR" dirty="0"/>
              <a:t>nerisi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5240" cy="4525963"/>
          </a:xfrm>
        </p:spPr>
        <p:txBody>
          <a:bodyPr>
            <a:normAutofit/>
          </a:bodyPr>
          <a:lstStyle/>
          <a:p>
            <a:r>
              <a:rPr lang="tr-TR" sz="2400" dirty="0" smtClean="0"/>
              <a:t>Doğumdan sonra İlk YARIM/BİR saat içerisinde emzirmeye başlanması</a:t>
            </a:r>
          </a:p>
          <a:p>
            <a:r>
              <a:rPr lang="tr-TR" sz="2400" dirty="0" smtClean="0"/>
              <a:t>İlk </a:t>
            </a:r>
            <a:r>
              <a:rPr lang="tr-TR" sz="2400" dirty="0"/>
              <a:t>6 ay sadece anne </a:t>
            </a:r>
            <a:r>
              <a:rPr lang="tr-TR" sz="2400" dirty="0" smtClean="0"/>
              <a:t>sütü</a:t>
            </a:r>
          </a:p>
          <a:p>
            <a:r>
              <a:rPr lang="tr-TR" sz="2400" dirty="0" smtClean="0"/>
              <a:t>Tamamlayıcı besinlere 6 ayda başlanması</a:t>
            </a:r>
            <a:endParaRPr lang="tr-TR" sz="2400" dirty="0"/>
          </a:p>
          <a:p>
            <a:pPr eaLnBrk="1" hangingPunct="1"/>
            <a:r>
              <a:rPr lang="tr-TR" sz="2400" dirty="0"/>
              <a:t>Emzirmenin iki yıl ve ötesine uzatılması...</a:t>
            </a:r>
          </a:p>
          <a:p>
            <a:pPr lvl="1"/>
            <a:r>
              <a:rPr lang="tr-TR" sz="2400" dirty="0"/>
              <a:t>Sağlık  Bakanlığı, Amerikan Pediatri Derneği, Dünya Sağlık Örgütü, UNICEF </a:t>
            </a:r>
            <a:endParaRPr lang="tr-TR" sz="2400" dirty="0" smtClean="0"/>
          </a:p>
          <a:p>
            <a:pPr lvl="1"/>
            <a:endParaRPr lang="tr-TR" sz="2400" dirty="0"/>
          </a:p>
          <a:p>
            <a:pPr marL="0" indent="0" algn="ctr">
              <a:buNone/>
            </a:pPr>
            <a:r>
              <a:rPr lang="tr-TR" sz="2400" dirty="0" err="1">
                <a:solidFill>
                  <a:srgbClr val="FF0000"/>
                </a:solidFill>
              </a:rPr>
              <a:t>Yenidoğanlar</a:t>
            </a:r>
            <a:r>
              <a:rPr lang="tr-TR" sz="2400" dirty="0">
                <a:solidFill>
                  <a:srgbClr val="FF0000"/>
                </a:solidFill>
              </a:rPr>
              <a:t> için en uygun beslenme şekli kendi annesi tarafından emzirilmesidir.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707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5" descr="C:\Users\ASM\Desktop\anne-bebek bilboard\MotherBaby[1]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493854" y="2564904"/>
            <a:ext cx="2849495" cy="247792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27584" y="836712"/>
            <a:ext cx="714948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4800" dirty="0">
                <a:solidFill>
                  <a:srgbClr val="FF0000"/>
                </a:solidFill>
              </a:rPr>
              <a:t>Anne </a:t>
            </a:r>
            <a:r>
              <a:rPr lang="tr-TR" sz="4800" dirty="0" smtClean="0">
                <a:solidFill>
                  <a:srgbClr val="FF0000"/>
                </a:solidFill>
              </a:rPr>
              <a:t>sütü;</a:t>
            </a:r>
            <a:endParaRPr lang="tr-TR" sz="4800" dirty="0">
              <a:solidFill>
                <a:srgbClr val="FF0000"/>
              </a:solidFill>
            </a:endParaRPr>
          </a:p>
        </p:txBody>
      </p:sp>
      <p:sp>
        <p:nvSpPr>
          <p:cNvPr id="9219" name="2 İçerik Yer Tutucusu"/>
          <p:cNvSpPr>
            <a:spLocks noGrp="1"/>
          </p:cNvSpPr>
          <p:nvPr>
            <p:ph idx="1"/>
          </p:nvPr>
        </p:nvSpPr>
        <p:spPr>
          <a:xfrm>
            <a:off x="642938" y="2071688"/>
            <a:ext cx="4793158" cy="4043362"/>
          </a:xfrm>
        </p:spPr>
        <p:txBody>
          <a:bodyPr>
            <a:normAutofit/>
          </a:bodyPr>
          <a:lstStyle/>
          <a:p>
            <a:pPr eaLnBrk="1" hangingPunct="1"/>
            <a:r>
              <a:rPr lang="tr-TR" dirty="0"/>
              <a:t>İlk 6 ayda bebeğin ihtiyacının %100’ ünü, </a:t>
            </a:r>
          </a:p>
          <a:p>
            <a:pPr eaLnBrk="1" hangingPunct="1"/>
            <a:r>
              <a:rPr lang="tr-TR" dirty="0"/>
              <a:t>6-12 ayda bebeğin ihtiyacının   %50’ sini,</a:t>
            </a:r>
          </a:p>
          <a:p>
            <a:pPr eaLnBrk="1" hangingPunct="1"/>
            <a:r>
              <a:rPr lang="tr-TR" dirty="0"/>
              <a:t>12.aydan itibaren de  %30’ unu karşılar.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799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92125" y="620688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/>
              <a:t>Anne sütü ile beslenmenin yararları</a:t>
            </a:r>
          </a:p>
        </p:txBody>
      </p:sp>
      <p:sp>
        <p:nvSpPr>
          <p:cNvPr id="12" name="11 İçerik Yer Tutucusu"/>
          <p:cNvSpPr>
            <a:spLocks noGrp="1"/>
          </p:cNvSpPr>
          <p:nvPr>
            <p:ph sz="half" idx="1"/>
          </p:nvPr>
        </p:nvSpPr>
        <p:spPr>
          <a:xfrm>
            <a:off x="4716016" y="2060848"/>
            <a:ext cx="4038600" cy="4093915"/>
          </a:xfrm>
        </p:spPr>
        <p:txBody>
          <a:bodyPr>
            <a:normAutofit/>
          </a:bodyPr>
          <a:lstStyle/>
          <a:p>
            <a:endParaRPr lang="tr-TR" dirty="0">
              <a:solidFill>
                <a:srgbClr val="0000CC"/>
              </a:solidFill>
              <a:latin typeface="Times New Roman" pitchFamily="18" charset="0"/>
            </a:endParaRPr>
          </a:p>
          <a:p>
            <a:endParaRPr lang="tr-TR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533400" y="1628800"/>
            <a:ext cx="799904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/>
              <a:t>Bebek </a:t>
            </a:r>
            <a:r>
              <a:rPr lang="tr-TR" b="1" dirty="0" smtClean="0"/>
              <a:t>için;</a:t>
            </a:r>
            <a:endParaRPr lang="tr-TR" b="1" dirty="0"/>
          </a:p>
          <a:p>
            <a:r>
              <a:rPr lang="tr-TR" dirty="0"/>
              <a:t>Her zaman </a:t>
            </a:r>
            <a:r>
              <a:rPr lang="tr-TR" dirty="0" smtClean="0"/>
              <a:t>hazırdır, </a:t>
            </a:r>
            <a:r>
              <a:rPr lang="tr-TR" dirty="0"/>
              <a:t>ısı </a:t>
            </a:r>
            <a:r>
              <a:rPr lang="tr-TR" dirty="0" smtClean="0"/>
              <a:t>derecesi </a:t>
            </a:r>
            <a:r>
              <a:rPr lang="tr-TR" dirty="0"/>
              <a:t>uygundur</a:t>
            </a:r>
          </a:p>
          <a:p>
            <a:r>
              <a:rPr lang="tr-TR" dirty="0"/>
              <a:t>Besin öğesi bileşimi </a:t>
            </a:r>
            <a:r>
              <a:rPr lang="tr-TR" dirty="0" smtClean="0"/>
              <a:t>idealdir</a:t>
            </a:r>
            <a:endParaRPr lang="tr-TR" dirty="0"/>
          </a:p>
          <a:p>
            <a:r>
              <a:rPr lang="tr-TR" dirty="0"/>
              <a:t>Koruyucu </a:t>
            </a:r>
            <a:r>
              <a:rPr lang="tr-TR" dirty="0" smtClean="0"/>
              <a:t>etmenler içerir</a:t>
            </a:r>
          </a:p>
          <a:p>
            <a:pPr lvl="1"/>
            <a:r>
              <a:rPr lang="tr-TR" dirty="0" smtClean="0"/>
              <a:t>Sindirime </a:t>
            </a:r>
            <a:r>
              <a:rPr lang="tr-TR" dirty="0"/>
              <a:t>yardımcı aktif </a:t>
            </a:r>
            <a:r>
              <a:rPr lang="tr-TR" dirty="0" smtClean="0"/>
              <a:t>enzimler</a:t>
            </a:r>
            <a:endParaRPr lang="tr-TR" dirty="0"/>
          </a:p>
          <a:p>
            <a:pPr lvl="1"/>
            <a:r>
              <a:rPr lang="tr-TR" dirty="0"/>
              <a:t>Hormonlar ve büyüme faktörleri</a:t>
            </a:r>
          </a:p>
          <a:p>
            <a:pPr lvl="1"/>
            <a:r>
              <a:rPr lang="tr-TR" dirty="0"/>
              <a:t>Antioksidanlar</a:t>
            </a:r>
          </a:p>
          <a:p>
            <a:pPr lvl="1"/>
            <a:r>
              <a:rPr lang="tr-TR" dirty="0" err="1" smtClean="0"/>
              <a:t>Ig’ler</a:t>
            </a:r>
            <a:endParaRPr lang="tr-TR" dirty="0" smtClean="0"/>
          </a:p>
        </p:txBody>
      </p: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4422775" y="28225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0">
              <a:latin typeface="Times New Roman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877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/>
          <a:lstStyle/>
          <a:p>
            <a:r>
              <a:rPr lang="tr-TR" dirty="0"/>
              <a:t>Anne sütü ile beslenmenin yararları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5050904" cy="388843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2400" dirty="0"/>
              <a:t>İleriki yaşlarda ve erişkin çağda aşırı kilolu /</a:t>
            </a:r>
            <a:r>
              <a:rPr lang="tr-TR" sz="2400" dirty="0" err="1"/>
              <a:t>obez</a:t>
            </a:r>
            <a:r>
              <a:rPr lang="tr-TR" sz="2400" dirty="0"/>
              <a:t> olma ve Tip2 diyabet riski daha </a:t>
            </a:r>
            <a:r>
              <a:rPr lang="tr-TR" sz="2400" dirty="0" smtClean="0"/>
              <a:t>düşüktür</a:t>
            </a:r>
          </a:p>
          <a:p>
            <a:r>
              <a:rPr lang="tr-TR" sz="2400" dirty="0" smtClean="0"/>
              <a:t>Yapılan çalışmalarda anne </a:t>
            </a:r>
            <a:r>
              <a:rPr lang="tr-TR" sz="2400" dirty="0"/>
              <a:t>sütünün aşırı kilo </a:t>
            </a:r>
            <a:r>
              <a:rPr lang="tr-TR" sz="2400" dirty="0" err="1"/>
              <a:t>insidansını</a:t>
            </a:r>
            <a:r>
              <a:rPr lang="tr-TR" sz="2400" dirty="0"/>
              <a:t> önemli ölçüde azalttığını ve uzun süreli emzirmenin </a:t>
            </a:r>
            <a:r>
              <a:rPr lang="tr-TR" sz="2400" dirty="0">
                <a:solidFill>
                  <a:srgbClr val="FF0000"/>
                </a:solidFill>
              </a:rPr>
              <a:t>OBEZİTEYE KARŞI ÇOCUKLARDA EN ÖNEMLİ KORUYUCU FAKTÖR</a:t>
            </a:r>
            <a:r>
              <a:rPr lang="tr-TR" sz="2400" dirty="0"/>
              <a:t>  olduğunu göstermektedir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6</a:t>
            </a:fld>
            <a:endParaRPr lang="tr-TR"/>
          </a:p>
        </p:txBody>
      </p:sp>
      <p:pic>
        <p:nvPicPr>
          <p:cNvPr id="4098" name="Picture 2" descr="C:\Users\melek\Desktop\obez_cocuk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636912"/>
            <a:ext cx="3013237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395536" y="5949280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tr-TR" sz="1400" i="1" dirty="0">
                <a:ea typeface="Times New Roman" pitchFamily="18" charset="0"/>
                <a:cs typeface="Arial" pitchFamily="34" charset="0"/>
              </a:rPr>
              <a:t>Yan J, </a:t>
            </a:r>
            <a:r>
              <a:rPr lang="tr-TR" sz="1400" i="1" dirty="0" err="1">
                <a:ea typeface="Times New Roman" pitchFamily="18" charset="0"/>
                <a:cs typeface="Arial" pitchFamily="34" charset="0"/>
              </a:rPr>
              <a:t>Liu</a:t>
            </a:r>
            <a:r>
              <a:rPr lang="tr-TR" sz="1400" i="1" dirty="0">
                <a:ea typeface="Times New Roman" pitchFamily="18" charset="0"/>
                <a:cs typeface="Arial" pitchFamily="34" charset="0"/>
              </a:rPr>
              <a:t> L, </a:t>
            </a:r>
            <a:r>
              <a:rPr lang="tr-TR" sz="1400" i="1" dirty="0" err="1">
                <a:ea typeface="Times New Roman" pitchFamily="18" charset="0"/>
                <a:cs typeface="Arial" pitchFamily="34" charset="0"/>
              </a:rPr>
              <a:t>Zhu</a:t>
            </a:r>
            <a:r>
              <a:rPr lang="tr-TR" sz="1400" i="1" dirty="0">
                <a:ea typeface="Times New Roman" pitchFamily="18" charset="0"/>
                <a:cs typeface="Arial" pitchFamily="34" charset="0"/>
              </a:rPr>
              <a:t> Y, </a:t>
            </a:r>
            <a:r>
              <a:rPr lang="tr-TR" sz="1400" i="1" dirty="0" err="1">
                <a:ea typeface="Times New Roman" pitchFamily="18" charset="0"/>
                <a:cs typeface="Arial" pitchFamily="34" charset="0"/>
              </a:rPr>
              <a:t>Huang</a:t>
            </a:r>
            <a:r>
              <a:rPr lang="tr-TR" sz="1400" i="1" dirty="0">
                <a:ea typeface="Times New Roman" pitchFamily="18" charset="0"/>
                <a:cs typeface="Arial" pitchFamily="34" charset="0"/>
              </a:rPr>
              <a:t> G, </a:t>
            </a:r>
            <a:r>
              <a:rPr lang="tr-TR" sz="1400" i="1" dirty="0" err="1">
                <a:ea typeface="Times New Roman" pitchFamily="18" charset="0"/>
                <a:cs typeface="Arial" pitchFamily="34" charset="0"/>
              </a:rPr>
              <a:t>Wang</a:t>
            </a:r>
            <a:r>
              <a:rPr lang="tr-TR" sz="1400" i="1" dirty="0">
                <a:ea typeface="Times New Roman" pitchFamily="18" charset="0"/>
                <a:cs typeface="Arial" pitchFamily="34" charset="0"/>
              </a:rPr>
              <a:t> PP. </a:t>
            </a:r>
            <a:r>
              <a:rPr lang="tr-TR" sz="1400" i="1" dirty="0" err="1">
                <a:ea typeface="Times New Roman" pitchFamily="18" charset="0"/>
                <a:cs typeface="Arial" pitchFamily="34" charset="0"/>
              </a:rPr>
              <a:t>The</a:t>
            </a:r>
            <a:r>
              <a:rPr lang="tr-TR" sz="1400" i="1" dirty="0">
                <a:ea typeface="Times New Roman" pitchFamily="18" charset="0"/>
                <a:cs typeface="Arial" pitchFamily="34" charset="0"/>
              </a:rPr>
              <a:t> </a:t>
            </a:r>
            <a:r>
              <a:rPr lang="tr-TR" sz="1400" i="1" dirty="0" err="1">
                <a:ea typeface="Times New Roman" pitchFamily="18" charset="0"/>
                <a:cs typeface="Arial" pitchFamily="34" charset="0"/>
              </a:rPr>
              <a:t>association</a:t>
            </a:r>
            <a:r>
              <a:rPr lang="tr-TR" sz="1400" i="1" dirty="0">
                <a:ea typeface="Times New Roman" pitchFamily="18" charset="0"/>
                <a:cs typeface="Arial" pitchFamily="34" charset="0"/>
              </a:rPr>
              <a:t> </a:t>
            </a:r>
            <a:r>
              <a:rPr lang="tr-TR" sz="1400" i="1" dirty="0" err="1">
                <a:ea typeface="Times New Roman" pitchFamily="18" charset="0"/>
                <a:cs typeface="Arial" pitchFamily="34" charset="0"/>
              </a:rPr>
              <a:t>between</a:t>
            </a:r>
            <a:r>
              <a:rPr lang="tr-TR" sz="1400" i="1" dirty="0">
                <a:ea typeface="Times New Roman" pitchFamily="18" charset="0"/>
                <a:cs typeface="Arial" pitchFamily="34" charset="0"/>
              </a:rPr>
              <a:t> </a:t>
            </a:r>
            <a:r>
              <a:rPr lang="tr-TR" sz="1400" i="1" dirty="0" err="1">
                <a:ea typeface="Times New Roman" pitchFamily="18" charset="0"/>
                <a:cs typeface="Arial" pitchFamily="34" charset="0"/>
              </a:rPr>
              <a:t>breastfeeding</a:t>
            </a:r>
            <a:r>
              <a:rPr lang="tr-TR" sz="1400" i="1" dirty="0">
                <a:ea typeface="Times New Roman" pitchFamily="18" charset="0"/>
                <a:cs typeface="Arial" pitchFamily="34" charset="0"/>
              </a:rPr>
              <a:t> </a:t>
            </a:r>
            <a:r>
              <a:rPr lang="tr-TR" sz="1400" i="1" dirty="0" err="1">
                <a:ea typeface="Times New Roman" pitchFamily="18" charset="0"/>
                <a:cs typeface="Arial" pitchFamily="34" charset="0"/>
              </a:rPr>
              <a:t>and</a:t>
            </a:r>
            <a:r>
              <a:rPr lang="tr-TR" sz="1400" i="1" dirty="0">
                <a:ea typeface="Times New Roman" pitchFamily="18" charset="0"/>
                <a:cs typeface="Arial" pitchFamily="34" charset="0"/>
              </a:rPr>
              <a:t> </a:t>
            </a:r>
            <a:r>
              <a:rPr lang="tr-TR" sz="1400" i="1" dirty="0" err="1">
                <a:ea typeface="Times New Roman" pitchFamily="18" charset="0"/>
                <a:cs typeface="Arial" pitchFamily="34" charset="0"/>
              </a:rPr>
              <a:t>childhood</a:t>
            </a:r>
            <a:r>
              <a:rPr lang="tr-TR" sz="1400" i="1" dirty="0">
                <a:ea typeface="Times New Roman" pitchFamily="18" charset="0"/>
                <a:cs typeface="Arial" pitchFamily="34" charset="0"/>
              </a:rPr>
              <a:t> </a:t>
            </a:r>
            <a:r>
              <a:rPr lang="tr-TR" sz="1400" i="1" dirty="0" err="1">
                <a:ea typeface="Times New Roman" pitchFamily="18" charset="0"/>
                <a:cs typeface="Arial" pitchFamily="34" charset="0"/>
              </a:rPr>
              <a:t>obesity</a:t>
            </a:r>
            <a:r>
              <a:rPr lang="tr-TR" sz="1400" i="1" dirty="0">
                <a:ea typeface="Times New Roman" pitchFamily="18" charset="0"/>
                <a:cs typeface="Arial" pitchFamily="34" charset="0"/>
              </a:rPr>
              <a:t>: a meta-</a:t>
            </a:r>
            <a:r>
              <a:rPr lang="tr-TR" sz="1400" i="1" dirty="0" err="1">
                <a:ea typeface="Times New Roman" pitchFamily="18" charset="0"/>
                <a:cs typeface="Arial" pitchFamily="34" charset="0"/>
              </a:rPr>
              <a:t>analysis</a:t>
            </a:r>
            <a:r>
              <a:rPr lang="tr-TR" sz="1400" i="1" dirty="0">
                <a:ea typeface="Times New Roman" pitchFamily="18" charset="0"/>
                <a:cs typeface="Arial" pitchFamily="34" charset="0"/>
              </a:rPr>
              <a:t>. BMC </a:t>
            </a:r>
            <a:r>
              <a:rPr lang="tr-TR" sz="1400" i="1" dirty="0" err="1">
                <a:ea typeface="Times New Roman" pitchFamily="18" charset="0"/>
                <a:cs typeface="Arial" pitchFamily="34" charset="0"/>
              </a:rPr>
              <a:t>Public</a:t>
            </a:r>
            <a:r>
              <a:rPr lang="tr-TR" sz="1400" i="1" dirty="0">
                <a:ea typeface="Times New Roman" pitchFamily="18" charset="0"/>
                <a:cs typeface="Arial" pitchFamily="34" charset="0"/>
              </a:rPr>
              <a:t> </a:t>
            </a:r>
            <a:r>
              <a:rPr lang="tr-TR" sz="1400" i="1" dirty="0" err="1">
                <a:ea typeface="Times New Roman" pitchFamily="18" charset="0"/>
                <a:cs typeface="Arial" pitchFamily="34" charset="0"/>
              </a:rPr>
              <a:t>Health</a:t>
            </a:r>
            <a:r>
              <a:rPr lang="tr-TR" sz="1400" i="1" dirty="0">
                <a:ea typeface="Times New Roman" pitchFamily="18" charset="0"/>
                <a:cs typeface="Arial" pitchFamily="34" charset="0"/>
              </a:rPr>
              <a:t>. 2014 </a:t>
            </a:r>
            <a:r>
              <a:rPr lang="tr-TR" sz="1400" i="1" dirty="0" err="1">
                <a:ea typeface="Times New Roman" pitchFamily="18" charset="0"/>
                <a:cs typeface="Arial" pitchFamily="34" charset="0"/>
              </a:rPr>
              <a:t>Dec</a:t>
            </a:r>
            <a:r>
              <a:rPr lang="tr-TR" sz="1400" i="1" dirty="0">
                <a:ea typeface="Times New Roman" pitchFamily="18" charset="0"/>
                <a:cs typeface="Arial" pitchFamily="34" charset="0"/>
              </a:rPr>
              <a:t> 13;14:1267.</a:t>
            </a:r>
          </a:p>
        </p:txBody>
      </p:sp>
    </p:spTree>
    <p:extLst>
      <p:ext uri="{BB962C8B-B14F-4D97-AF65-F5344CB8AC3E}">
        <p14:creationId xmlns:p14="http://schemas.microsoft.com/office/powerpoint/2010/main" val="285092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1585" y="692696"/>
            <a:ext cx="8229600" cy="868958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tr-TR" dirty="0"/>
              <a:t>Anne sütü ile beslenmenin yararları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2513339"/>
            <a:ext cx="5050904" cy="307590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dirty="0" smtClean="0"/>
              <a:t>İlk </a:t>
            </a:r>
            <a:r>
              <a:rPr lang="tr-TR" dirty="0"/>
              <a:t>altı ayda emzirmenin analjezik etkisi aşılama sırasında etkili bulunmuş</a:t>
            </a:r>
          </a:p>
          <a:p>
            <a:r>
              <a:rPr lang="tr-TR" dirty="0" smtClean="0"/>
              <a:t>Emzirmenin </a:t>
            </a:r>
            <a:r>
              <a:rPr lang="tr-TR" dirty="0"/>
              <a:t>analjezik etkisi lokal analjezik kullanımına benzer </a:t>
            </a:r>
            <a:r>
              <a:rPr lang="tr-TR" dirty="0" smtClean="0"/>
              <a:t>bulunmuş</a:t>
            </a:r>
            <a:endParaRPr lang="tr-TR" dirty="0"/>
          </a:p>
        </p:txBody>
      </p:sp>
      <p:pic>
        <p:nvPicPr>
          <p:cNvPr id="6" name="Picture 4" descr="Emen-bebek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796136" y="2492896"/>
            <a:ext cx="2448272" cy="3456384"/>
          </a:xfrm>
        </p:spPr>
      </p:pic>
      <p:sp>
        <p:nvSpPr>
          <p:cNvPr id="2" name="Dikdörtgen 1"/>
          <p:cNvSpPr/>
          <p:nvPr/>
        </p:nvSpPr>
        <p:spPr>
          <a:xfrm>
            <a:off x="683568" y="1684027"/>
            <a:ext cx="7632848" cy="739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tr-TR" sz="2600" dirty="0"/>
              <a:t>Emzirme bebeği rahatlatır, gevşetir, ağrıyı azaltır, daha çabuk uykuya dalmasını sağlar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467544" y="5805264"/>
            <a:ext cx="33123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tr-TR" sz="1400" dirty="0"/>
              <a:t>Dilli D et al. J. Pediatr </a:t>
            </a:r>
            <a:r>
              <a:rPr lang="tr-TR" sz="1400" dirty="0" smtClean="0"/>
              <a:t>2008</a:t>
            </a:r>
          </a:p>
          <a:p>
            <a:pPr lvl="1"/>
            <a:r>
              <a:rPr lang="tr-TR" sz="1400" dirty="0"/>
              <a:t>BMJ </a:t>
            </a:r>
            <a:r>
              <a:rPr lang="tr-TR" sz="1400" dirty="0" smtClean="0"/>
              <a:t>2003;326:13-15</a:t>
            </a:r>
            <a:endParaRPr lang="tr-TR" sz="2300" dirty="0"/>
          </a:p>
        </p:txBody>
      </p:sp>
    </p:spTree>
    <p:extLst>
      <p:ext uri="{BB962C8B-B14F-4D97-AF65-F5344CB8AC3E}">
        <p14:creationId xmlns:p14="http://schemas.microsoft.com/office/powerpoint/2010/main" val="76704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tr-TR" dirty="0"/>
              <a:t>Anne sütü ile beslenmenin yararları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844825"/>
            <a:ext cx="4762872" cy="3600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Emzirme ve orta kulak </a:t>
            </a:r>
            <a:r>
              <a:rPr lang="tr-TR" dirty="0" smtClean="0"/>
              <a:t>iltihabı</a:t>
            </a:r>
            <a:endParaRPr lang="tr-TR" dirty="0"/>
          </a:p>
          <a:p>
            <a:pPr marL="0" indent="0">
              <a:buNone/>
            </a:pPr>
            <a:r>
              <a:rPr lang="tr-TR" sz="1400" dirty="0"/>
              <a:t> </a:t>
            </a:r>
          </a:p>
          <a:p>
            <a:pPr marL="0" indent="0">
              <a:buNone/>
            </a:pPr>
            <a:endParaRPr lang="tr-TR" sz="1400" dirty="0" smtClean="0"/>
          </a:p>
          <a:p>
            <a:pPr marL="0" indent="0">
              <a:buNone/>
            </a:pPr>
            <a:endParaRPr lang="tr-TR" sz="1400" dirty="0" smtClean="0"/>
          </a:p>
          <a:p>
            <a:pPr marL="0" indent="0">
              <a:buNone/>
            </a:pPr>
            <a:r>
              <a:rPr lang="tr-TR" sz="1400" dirty="0" smtClean="0"/>
              <a:t> </a:t>
            </a:r>
            <a:r>
              <a:rPr lang="tr-TR" dirty="0" smtClean="0"/>
              <a:t>İlk </a:t>
            </a:r>
            <a:r>
              <a:rPr lang="tr-TR" dirty="0"/>
              <a:t>6 ayda anne sütü almanın özellikle ilk 2 yıllık süreçte orta kulak iltihaplarında %43 azalma sağladığı gösterilmiştir.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8</a:t>
            </a:fld>
            <a:endParaRPr lang="tr-TR"/>
          </a:p>
        </p:txBody>
      </p:sp>
      <p:pic>
        <p:nvPicPr>
          <p:cNvPr id="5122" name="Picture 2" descr="C:\Users\melek\Desktop\otit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564904"/>
            <a:ext cx="3388356" cy="2150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539552" y="544522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tr-TR" dirty="0"/>
          </a:p>
        </p:txBody>
      </p:sp>
      <p:sp>
        <p:nvSpPr>
          <p:cNvPr id="7" name="Aşağı Ok 6"/>
          <p:cNvSpPr/>
          <p:nvPr/>
        </p:nvSpPr>
        <p:spPr>
          <a:xfrm>
            <a:off x="2411760" y="2348880"/>
            <a:ext cx="413792" cy="822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8475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1417638"/>
            <a:ext cx="7632848" cy="273144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r-TR" sz="1800" dirty="0" smtClean="0">
                <a:solidFill>
                  <a:schemeClr val="tx1"/>
                </a:solidFill>
              </a:rPr>
              <a:t> </a:t>
            </a:r>
            <a:r>
              <a:rPr lang="tr-TR" sz="2000" dirty="0" smtClean="0">
                <a:solidFill>
                  <a:schemeClr val="tx1"/>
                </a:solidFill>
              </a:rPr>
              <a:t>Son gelişmeler bebeğin anne sütüyle beslenmesinin pek çok potansiyel faydasına yeni bir boyut ekleyerek; anne sütünün </a:t>
            </a:r>
            <a:r>
              <a:rPr lang="tr-TR" sz="2000" dirty="0" smtClean="0">
                <a:solidFill>
                  <a:srgbClr val="FF0000"/>
                </a:solidFill>
              </a:rPr>
              <a:t>kök hücreler</a:t>
            </a:r>
            <a:r>
              <a:rPr lang="tr-TR" sz="2000" dirty="0" smtClean="0">
                <a:solidFill>
                  <a:schemeClr val="tx1"/>
                </a:solidFill>
              </a:rPr>
              <a:t> içerdiğini göstermiştir. Son zamanlarda yapılan analizler, sağlıklı anne/bebek çiftlerinde </a:t>
            </a:r>
            <a:r>
              <a:rPr lang="tr-TR" sz="2000" dirty="0" err="1" smtClean="0">
                <a:solidFill>
                  <a:schemeClr val="tx1"/>
                </a:solidFill>
              </a:rPr>
              <a:t>immun</a:t>
            </a:r>
            <a:r>
              <a:rPr lang="tr-TR" sz="2000" dirty="0" smtClean="0">
                <a:solidFill>
                  <a:schemeClr val="tx1"/>
                </a:solidFill>
              </a:rPr>
              <a:t> olmayan hücrelerin hücresel kısımların çoğunluğunu içerdiğini ortaya çıkarmıştır. Anne sütündeki kök hücreler kullanılarak </a:t>
            </a:r>
            <a:r>
              <a:rPr lang="tr-TR" sz="2000" dirty="0" err="1" smtClean="0">
                <a:solidFill>
                  <a:schemeClr val="tx1"/>
                </a:solidFill>
              </a:rPr>
              <a:t>infant</a:t>
            </a:r>
            <a:r>
              <a:rPr lang="tr-TR" sz="2000" dirty="0" smtClean="0">
                <a:solidFill>
                  <a:schemeClr val="tx1"/>
                </a:solidFill>
              </a:rPr>
              <a:t> hastalıklarının tedavisinde yeni araçlar geliştirilebilir. </a:t>
            </a:r>
            <a:endParaRPr lang="tr-TR" sz="2000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12291" name="Picture 4" descr="mammary_stem_cells_sm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272108" y="3933056"/>
            <a:ext cx="2599784" cy="1800200"/>
          </a:xfrm>
        </p:spPr>
      </p:pic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763986" y="5909622"/>
            <a:ext cx="74160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dirty="0" smtClean="0"/>
              <a:t>American Society for Nutrition. Adv. </a:t>
            </a:r>
            <a:r>
              <a:rPr lang="en-US" sz="1400" dirty="0" err="1" smtClean="0"/>
              <a:t>Nutr</a:t>
            </a:r>
            <a:r>
              <a:rPr lang="en-US" sz="1400" dirty="0" smtClean="0"/>
              <a:t>. 5: 571–573, 2014 </a:t>
            </a:r>
            <a:endParaRPr lang="tr-TR" sz="1400" dirty="0">
              <a:solidFill>
                <a:schemeClr val="tx2"/>
              </a:solidFill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476672"/>
            <a:ext cx="8229600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tr-TR" sz="4400" dirty="0">
                <a:solidFill>
                  <a:srgbClr val="FF0000"/>
                </a:solidFill>
              </a:rPr>
              <a:t>Anne sütü ile beslenmenin yararları</a:t>
            </a: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102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1461</Words>
  <Application>Microsoft Office PowerPoint</Application>
  <PresentationFormat>Ekran Gösterisi (4:3)</PresentationFormat>
  <Paragraphs>250</Paragraphs>
  <Slides>28</Slides>
  <Notes>26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34" baseType="lpstr">
      <vt:lpstr>Arial</vt:lpstr>
      <vt:lpstr>Arial Black</vt:lpstr>
      <vt:lpstr>Calibri</vt:lpstr>
      <vt:lpstr>Times New Roman</vt:lpstr>
      <vt:lpstr>Wingdings</vt:lpstr>
      <vt:lpstr>Ofis Teması</vt:lpstr>
      <vt:lpstr>ANNE SÜTÜNÜN ÖNEMİ</vt:lpstr>
      <vt:lpstr>Öğrenim hedefleri</vt:lpstr>
      <vt:lpstr>Emzirme önerisi </vt:lpstr>
      <vt:lpstr>Anne sütü;</vt:lpstr>
      <vt:lpstr>Anne sütü ile beslenmenin yararları</vt:lpstr>
      <vt:lpstr>Anne sütü ile beslenmenin yararları</vt:lpstr>
      <vt:lpstr>Anne sütü ile beslenmenin yararları</vt:lpstr>
      <vt:lpstr>Anne sütü ile beslenmenin yararları</vt:lpstr>
      <vt:lpstr> Son gelişmeler bebeğin anne sütüyle beslenmesinin pek çok potansiyel faydasına yeni bir boyut ekleyerek; anne sütünün kök hücreler içerdiğini göstermiştir. Son zamanlarda yapılan analizler, sağlıklı anne/bebek çiftlerinde immun olmayan hücrelerin hücresel kısımların çoğunluğunu içerdiğini ortaya çıkarmıştır. Anne sütündeki kök hücreler kullanılarak infant hastalıklarının tedavisinde yeni araçlar geliştirilebilir. </vt:lpstr>
      <vt:lpstr>Anne sütü ile beslenmenin yararları </vt:lpstr>
      <vt:lpstr>Anne sütü ile beslenmenin yararları</vt:lpstr>
      <vt:lpstr>Anne sütü ile beslenmenin yararları</vt:lpstr>
      <vt:lpstr>Emzirmenin yararları</vt:lpstr>
      <vt:lpstr>Emzirmenin yararları</vt:lpstr>
      <vt:lpstr> Besin değeri yönünden anne sütü</vt:lpstr>
      <vt:lpstr>Olgun süt</vt:lpstr>
      <vt:lpstr>PowerPoint Sunusu</vt:lpstr>
      <vt:lpstr> Fizyolojik tartı kaybı ve bebeğin mide kapasitesi</vt:lpstr>
      <vt:lpstr>Kolostrumun özellikleri</vt:lpstr>
      <vt:lpstr>Anne sütünün bileşimi</vt:lpstr>
      <vt:lpstr>Anne sütünün proteini</vt:lpstr>
      <vt:lpstr>Anne sütünün karbonhidratları(KH)</vt:lpstr>
      <vt:lpstr>Anne sütünün yağı</vt:lpstr>
      <vt:lpstr>PowerPoint Sunusu</vt:lpstr>
      <vt:lpstr> Anne sütünün mineral ve vitaminleri</vt:lpstr>
      <vt:lpstr>Antienfektif öğeler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MELEK KILIÇ</dc:creator>
  <cp:lastModifiedBy>Batuhan</cp:lastModifiedBy>
  <cp:revision>7</cp:revision>
  <dcterms:created xsi:type="dcterms:W3CDTF">2018-05-23T07:59:41Z</dcterms:created>
  <dcterms:modified xsi:type="dcterms:W3CDTF">2023-07-02T12:14:49Z</dcterms:modified>
</cp:coreProperties>
</file>